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78" r:id="rId5"/>
    <p:sldId id="279" r:id="rId6"/>
    <p:sldId id="281" r:id="rId7"/>
    <p:sldId id="282" r:id="rId8"/>
    <p:sldId id="286" r:id="rId9"/>
    <p:sldId id="287" r:id="rId10"/>
    <p:sldId id="283" r:id="rId11"/>
    <p:sldId id="284" r:id="rId12"/>
    <p:sldId id="285" r:id="rId13"/>
    <p:sldId id="288" r:id="rId14"/>
    <p:sldId id="289" r:id="rId15"/>
    <p:sldId id="290" r:id="rId16"/>
    <p:sldId id="293" r:id="rId17"/>
    <p:sldId id="294" r:id="rId18"/>
    <p:sldId id="295" r:id="rId19"/>
    <p:sldId id="305" r:id="rId20"/>
    <p:sldId id="296" r:id="rId21"/>
    <p:sldId id="297" r:id="rId22"/>
    <p:sldId id="301" r:id="rId23"/>
    <p:sldId id="298" r:id="rId24"/>
    <p:sldId id="300" r:id="rId25"/>
    <p:sldId id="299" r:id="rId26"/>
    <p:sldId id="302" r:id="rId27"/>
    <p:sldId id="303" r:id="rId28"/>
    <p:sldId id="308" r:id="rId29"/>
    <p:sldId id="304" r:id="rId30"/>
    <p:sldId id="306" r:id="rId31"/>
    <p:sldId id="3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84C6B-767A-4AC2-A14D-23CA6E4BB634}">
          <p14:sldIdLst>
            <p14:sldId id="278"/>
            <p14:sldId id="279"/>
          </p14:sldIdLst>
        </p14:section>
        <p14:section name="What is KNN ?" id="{9417F92C-153E-48BC-A6CE-07F6A05637A3}">
          <p14:sldIdLst>
            <p14:sldId id="281"/>
          </p14:sldIdLst>
        </p14:section>
        <p14:section name="What K Represent ?" id="{DD56D017-6836-4A49-B774-48B4A60BF8C5}">
          <p14:sldIdLst>
            <p14:sldId id="282"/>
            <p14:sldId id="286"/>
            <p14:sldId id="287"/>
            <p14:sldId id="283"/>
            <p14:sldId id="284"/>
            <p14:sldId id="285"/>
          </p14:sldIdLst>
        </p14:section>
        <p14:section name="How it is Work ?" id="{DF1171BD-FD18-4684-8663-341D62CDA559}">
          <p14:sldIdLst>
            <p14:sldId id="288"/>
            <p14:sldId id="289"/>
            <p14:sldId id="290"/>
          </p14:sldIdLst>
        </p14:section>
        <p14:section name="Implementation Of KNN" id="{86EE84DC-3C8C-4EF6-AD9B-27B2AA348ADD}">
          <p14:sldIdLst>
            <p14:sldId id="293"/>
          </p14:sldIdLst>
        </p14:section>
        <p14:section name="WorkShop" id="{3F26FE18-26DB-4C06-9103-A59689F84EDB}">
          <p14:sldIdLst>
            <p14:sldId id="294"/>
          </p14:sldIdLst>
        </p14:section>
        <p14:section name="Logistic Regression" id="{9ADCC086-F311-43D1-B0C2-C28F5CA327BC}">
          <p14:sldIdLst>
            <p14:sldId id="295"/>
            <p14:sldId id="305"/>
          </p14:sldIdLst>
        </p14:section>
        <p14:section name="Gradient Descent" id="{C09143A0-2A66-41BF-8A60-CBC14B1E55CB}">
          <p14:sldIdLst>
            <p14:sldId id="296"/>
            <p14:sldId id="297"/>
            <p14:sldId id="301"/>
            <p14:sldId id="298"/>
            <p14:sldId id="300"/>
          </p14:sldIdLst>
        </p14:section>
        <p14:section name="Classification vs Regression" id="{746A9F60-F82B-422E-9556-45C021353078}">
          <p14:sldIdLst>
            <p14:sldId id="299"/>
          </p14:sldIdLst>
        </p14:section>
        <p14:section name="Sigmoid" id="{23A6EC82-3932-41E9-99CA-7A9D7A01FF75}">
          <p14:sldIdLst>
            <p14:sldId id="302"/>
          </p14:sldIdLst>
        </p14:section>
        <p14:section name="Binary Cross Entropy" id="{4974188D-F089-4BB6-B3EB-7ED16275FFCA}">
          <p14:sldIdLst>
            <p14:sldId id="303"/>
            <p14:sldId id="308"/>
            <p14:sldId id="304"/>
          </p14:sldIdLst>
        </p14:section>
        <p14:section name="GPT Answers" id="{D5F993B1-BF02-4922-9E5F-C189E20341C5}">
          <p14:sldIdLst>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00" d="100"/>
          <a:sy n="100" d="100"/>
        </p:scale>
        <p:origin x="96"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78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6DE88F-1F85-4A27-9D34-D74A50E7B0DA}" type="slidenum">
              <a:rPr lang="en-US" smtClean="0"/>
              <a:t>19</a:t>
            </a:fld>
            <a:endParaRPr lang="en-US" dirty="0"/>
          </a:p>
        </p:txBody>
      </p:sp>
    </p:spTree>
    <p:extLst>
      <p:ext uri="{BB962C8B-B14F-4D97-AF65-F5344CB8AC3E}">
        <p14:creationId xmlns:p14="http://schemas.microsoft.com/office/powerpoint/2010/main" val="1077388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A1C807-B9AD-4C9B-BF9F-60F03428998E}"/>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0" cy="6857990"/>
          </a:xfrm>
          <a:prstGeom prst="rect">
            <a:avLst/>
          </a:prstGeom>
        </p:spPr>
      </p:pic>
      <p:sp useBgFill="1">
        <p:nvSpPr>
          <p:cNvPr id="103" name="Freeform 5">
            <a:extLst>
              <a:ext uri="{FF2B5EF4-FFF2-40B4-BE49-F238E27FC236}">
                <a16:creationId xmlns="" xmlns:a16="http://schemas.microsoft.com/office/drawing/2014/main" id="{FE469E50-3893-4ED6-92BA-2985C32B0C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7097308" y="1531701"/>
            <a:ext cx="4100418" cy="2440260"/>
          </a:xfrm>
        </p:spPr>
        <p:txBody>
          <a:bodyPr anchor="ctr">
            <a:normAutofit/>
          </a:bodyPr>
          <a:lstStyle/>
          <a:p>
            <a:pPr algn="l"/>
            <a:r>
              <a:rPr lang="en-US" sz="4000" dirty="0"/>
              <a:t>KNN(K–Nearest Neighbors)</a:t>
            </a:r>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ML IEEE – SSCS</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9ACFC3-40F5-4F11-932B-D0A211C573B5}"/>
              </a:ext>
            </a:extLst>
          </p:cNvPr>
          <p:cNvSpPr>
            <a:spLocks noGrp="1"/>
          </p:cNvSpPr>
          <p:nvPr>
            <p:ph type="title"/>
          </p:nvPr>
        </p:nvSpPr>
        <p:spPr>
          <a:xfrm>
            <a:off x="913795" y="155359"/>
            <a:ext cx="10353762" cy="1257300"/>
          </a:xfrm>
        </p:spPr>
        <p:txBody>
          <a:bodyPr>
            <a:normAutofit/>
          </a:bodyPr>
          <a:lstStyle/>
          <a:p>
            <a:pPr algn="l"/>
            <a:r>
              <a:rPr lang="en-US" sz="4500" dirty="0"/>
              <a:t>How it is Work ?</a:t>
            </a:r>
          </a:p>
        </p:txBody>
      </p:sp>
      <p:sp>
        <p:nvSpPr>
          <p:cNvPr id="3" name="Content Placeholder 2">
            <a:extLst>
              <a:ext uri="{FF2B5EF4-FFF2-40B4-BE49-F238E27FC236}">
                <a16:creationId xmlns="" xmlns:a16="http://schemas.microsoft.com/office/drawing/2014/main" id="{8CD628D3-BCD9-45D8-91B5-67CF2D284259}"/>
              </a:ext>
            </a:extLst>
          </p:cNvPr>
          <p:cNvSpPr>
            <a:spLocks noGrp="1"/>
          </p:cNvSpPr>
          <p:nvPr>
            <p:ph idx="1"/>
          </p:nvPr>
        </p:nvSpPr>
        <p:spPr>
          <a:xfrm>
            <a:off x="913795" y="1384917"/>
            <a:ext cx="10353762" cy="5406500"/>
          </a:xfrm>
        </p:spPr>
        <p:txBody>
          <a:bodyPr>
            <a:normAutofit/>
          </a:bodyPr>
          <a:lstStyle/>
          <a:p>
            <a:pPr>
              <a:buSzPct val="120000"/>
              <a:buFont typeface="Arial" panose="020B0604020202020204" pitchFamily="34" charset="0"/>
              <a:buChar char="•"/>
            </a:pPr>
            <a:r>
              <a:rPr lang="en-US" b="1" i="0" dirty="0">
                <a:solidFill>
                  <a:schemeClr val="tx1"/>
                </a:solidFill>
                <a:effectLst/>
              </a:rPr>
              <a:t>Step -1 :</a:t>
            </a:r>
            <a:r>
              <a:rPr lang="en-US" b="0" i="0" dirty="0">
                <a:solidFill>
                  <a:schemeClr val="tx1"/>
                </a:solidFill>
                <a:effectLst/>
              </a:rPr>
              <a:t> Select the number K of the neighbors</a:t>
            </a:r>
          </a:p>
          <a:p>
            <a:pPr>
              <a:buSzPct val="120000"/>
              <a:buFont typeface="Arial" panose="020B0604020202020204" pitchFamily="34" charset="0"/>
              <a:buChar char="•"/>
            </a:pPr>
            <a:r>
              <a:rPr lang="en-US" b="1" i="0" dirty="0">
                <a:solidFill>
                  <a:schemeClr val="tx1"/>
                </a:solidFill>
                <a:effectLst/>
              </a:rPr>
              <a:t>Step-2 :</a:t>
            </a:r>
            <a:r>
              <a:rPr lang="en-US" b="0" i="0" dirty="0">
                <a:solidFill>
                  <a:schemeClr val="tx1"/>
                </a:solidFill>
                <a:effectLst/>
              </a:rPr>
              <a:t> Calculate the Euclidean distance of </a:t>
            </a:r>
            <a:r>
              <a:rPr lang="en-US" b="1" i="0" dirty="0">
                <a:solidFill>
                  <a:schemeClr val="tx1"/>
                </a:solidFill>
                <a:effectLst/>
              </a:rPr>
              <a:t>K number of neighbors</a:t>
            </a:r>
            <a:endParaRPr lang="en-US" b="0" i="0" dirty="0">
              <a:solidFill>
                <a:schemeClr val="tx1"/>
              </a:solidFill>
              <a:effectLst/>
            </a:endParaRPr>
          </a:p>
          <a:p>
            <a:pPr algn="just">
              <a:buFont typeface="Arial" panose="020B0604020202020204" pitchFamily="34" charset="0"/>
              <a:buChar char="•"/>
            </a:pPr>
            <a:r>
              <a:rPr lang="en-US" b="1" i="0" dirty="0">
                <a:solidFill>
                  <a:schemeClr val="tx1"/>
                </a:solidFill>
                <a:effectLst/>
              </a:rPr>
              <a:t>Step-3 :</a:t>
            </a:r>
            <a:r>
              <a:rPr lang="en-US" b="0" i="0" dirty="0">
                <a:solidFill>
                  <a:schemeClr val="tx1"/>
                </a:solidFill>
                <a:effectLst/>
              </a:rPr>
              <a:t> Take the K nearest neighbors as per the calculated Euclidean distance.</a:t>
            </a:r>
          </a:p>
          <a:p>
            <a:pPr algn="just">
              <a:buFont typeface="Arial" panose="020B0604020202020204" pitchFamily="34" charset="0"/>
              <a:buChar char="•"/>
            </a:pPr>
            <a:r>
              <a:rPr lang="en-US" b="1" i="0" dirty="0">
                <a:solidFill>
                  <a:schemeClr val="tx1"/>
                </a:solidFill>
                <a:effectLst/>
              </a:rPr>
              <a:t>Step-4 :</a:t>
            </a:r>
            <a:r>
              <a:rPr lang="en-US" b="0" i="0" dirty="0">
                <a:solidFill>
                  <a:schemeClr val="tx1"/>
                </a:solidFill>
                <a:effectLst/>
              </a:rPr>
              <a:t> Among these k neighbors, count the number of the data points in each category.</a:t>
            </a:r>
          </a:p>
          <a:p>
            <a:pPr algn="just">
              <a:buFont typeface="Arial" panose="020B0604020202020204" pitchFamily="34" charset="0"/>
              <a:buChar char="•"/>
            </a:pPr>
            <a:r>
              <a:rPr lang="en-US" b="1" i="0" dirty="0">
                <a:solidFill>
                  <a:schemeClr val="tx1"/>
                </a:solidFill>
                <a:effectLst/>
              </a:rPr>
              <a:t>Step-5 :</a:t>
            </a:r>
            <a:r>
              <a:rPr lang="en-US" b="0" i="0" dirty="0">
                <a:solidFill>
                  <a:schemeClr val="tx1"/>
                </a:solidFill>
                <a:effectLst/>
              </a:rPr>
              <a:t> Assign the new data points to that category for which the number of the neighbor is maximum.</a:t>
            </a:r>
          </a:p>
          <a:p>
            <a:pPr algn="just">
              <a:buFont typeface="Arial" panose="020B0604020202020204" pitchFamily="34" charset="0"/>
              <a:buChar char="•"/>
            </a:pPr>
            <a:r>
              <a:rPr lang="en-US" b="1" i="0" dirty="0">
                <a:solidFill>
                  <a:schemeClr val="tx1"/>
                </a:solidFill>
                <a:effectLst/>
              </a:rPr>
              <a:t>Step-6 : </a:t>
            </a:r>
            <a:r>
              <a:rPr lang="en-US" b="0" i="0" dirty="0">
                <a:solidFill>
                  <a:schemeClr val="tx1"/>
                </a:solidFill>
                <a:effectLst/>
              </a:rPr>
              <a:t> Our model is ready.</a:t>
            </a:r>
          </a:p>
          <a:p>
            <a:pPr>
              <a:buSzPct val="120000"/>
              <a:buFont typeface="Arial" panose="020B0604020202020204" pitchFamily="34" charset="0"/>
              <a:buChar char="•"/>
            </a:pPr>
            <a:endParaRPr lang="en-US" dirty="0"/>
          </a:p>
        </p:txBody>
      </p:sp>
    </p:spTree>
    <p:extLst>
      <p:ext uri="{BB962C8B-B14F-4D97-AF65-F5344CB8AC3E}">
        <p14:creationId xmlns:p14="http://schemas.microsoft.com/office/powerpoint/2010/main" val="4111934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0566B5D5-9279-4A42-B091-2275A0D54837}"/>
              </a:ext>
            </a:extLst>
          </p:cNvPr>
          <p:cNvPicPr>
            <a:picLocks noGrp="1" noChangeAspect="1"/>
          </p:cNvPicPr>
          <p:nvPr>
            <p:ph sz="half" idx="1"/>
          </p:nvPr>
        </p:nvPicPr>
        <p:blipFill>
          <a:blip r:embed="rId2"/>
          <a:stretch>
            <a:fillRect/>
          </a:stretch>
        </p:blipFill>
        <p:spPr>
          <a:xfrm>
            <a:off x="1207363" y="0"/>
            <a:ext cx="9135122" cy="6851342"/>
          </a:xfrm>
        </p:spPr>
      </p:pic>
    </p:spTree>
    <p:extLst>
      <p:ext uri="{BB962C8B-B14F-4D97-AF65-F5344CB8AC3E}">
        <p14:creationId xmlns:p14="http://schemas.microsoft.com/office/powerpoint/2010/main" val="1504991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9DF0692-1694-4A75-9B76-633104D21D79}"/>
              </a:ext>
            </a:extLst>
          </p:cNvPr>
          <p:cNvPicPr>
            <a:picLocks noChangeAspect="1"/>
          </p:cNvPicPr>
          <p:nvPr/>
        </p:nvPicPr>
        <p:blipFill>
          <a:blip r:embed="rId2"/>
          <a:stretch>
            <a:fillRect/>
          </a:stretch>
        </p:blipFill>
        <p:spPr>
          <a:xfrm>
            <a:off x="1553592" y="-2435"/>
            <a:ext cx="8025414" cy="6860435"/>
          </a:xfrm>
          <a:prstGeom prst="rect">
            <a:avLst/>
          </a:prstGeom>
        </p:spPr>
      </p:pic>
    </p:spTree>
    <p:extLst>
      <p:ext uri="{BB962C8B-B14F-4D97-AF65-F5344CB8AC3E}">
        <p14:creationId xmlns:p14="http://schemas.microsoft.com/office/powerpoint/2010/main" val="1545653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76900D-0A14-4B19-8C21-218A32CAA131}"/>
              </a:ext>
            </a:extLst>
          </p:cNvPr>
          <p:cNvSpPr>
            <a:spLocks noGrp="1"/>
          </p:cNvSpPr>
          <p:nvPr>
            <p:ph type="ctrTitle"/>
          </p:nvPr>
        </p:nvSpPr>
        <p:spPr/>
        <p:txBody>
          <a:bodyPr numCol="1" anchor="ctr">
            <a:normAutofit/>
          </a:bodyPr>
          <a:lstStyle/>
          <a:p>
            <a:r>
              <a:rPr lang="en-US" sz="6000" dirty="0"/>
              <a:t>Implementation of KNN</a:t>
            </a:r>
          </a:p>
        </p:txBody>
      </p:sp>
    </p:spTree>
    <p:extLst>
      <p:ext uri="{BB962C8B-B14F-4D97-AF65-F5344CB8AC3E}">
        <p14:creationId xmlns:p14="http://schemas.microsoft.com/office/powerpoint/2010/main" val="4280862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4549AD-A26D-4F83-A648-1C6D9DFA6209}"/>
              </a:ext>
            </a:extLst>
          </p:cNvPr>
          <p:cNvSpPr>
            <a:spLocks noGrp="1"/>
          </p:cNvSpPr>
          <p:nvPr>
            <p:ph type="title"/>
          </p:nvPr>
        </p:nvSpPr>
        <p:spPr>
          <a:xfrm>
            <a:off x="567565" y="2447278"/>
            <a:ext cx="10353762" cy="1257300"/>
          </a:xfrm>
        </p:spPr>
        <p:txBody>
          <a:bodyPr/>
          <a:lstStyle/>
          <a:p>
            <a:r>
              <a:rPr lang="en-US" dirty="0" err="1"/>
              <a:t>WorkShop</a:t>
            </a:r>
            <a:endParaRPr lang="en-US" dirty="0"/>
          </a:p>
        </p:txBody>
      </p:sp>
    </p:spTree>
    <p:extLst>
      <p:ext uri="{BB962C8B-B14F-4D97-AF65-F5344CB8AC3E}">
        <p14:creationId xmlns:p14="http://schemas.microsoft.com/office/powerpoint/2010/main" val="1437098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A1C807-B9AD-4C9B-BF9F-60F03428998E}"/>
              </a:ext>
              <a:ext uri="{C183D7F6-B498-43B3-948B-1728B52AA6E4}">
                <adec:decorative xmlns=""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0" cy="6857990"/>
          </a:xfrm>
          <a:prstGeom prst="rect">
            <a:avLst/>
          </a:prstGeom>
        </p:spPr>
      </p:pic>
      <p:sp useBgFill="1">
        <p:nvSpPr>
          <p:cNvPr id="103" name="Freeform 5">
            <a:extLst>
              <a:ext uri="{FF2B5EF4-FFF2-40B4-BE49-F238E27FC236}">
                <a16:creationId xmlns="" xmlns:a16="http://schemas.microsoft.com/office/drawing/2014/main" id="{FE469E50-3893-4ED6-92BA-2985C32B0C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7097308" y="1531701"/>
            <a:ext cx="4100418" cy="2440260"/>
          </a:xfrm>
        </p:spPr>
        <p:txBody>
          <a:bodyPr anchor="ctr">
            <a:normAutofit/>
          </a:bodyPr>
          <a:lstStyle/>
          <a:p>
            <a:pPr algn="l"/>
            <a:r>
              <a:rPr lang="en-US" sz="4000" dirty="0" smtClean="0"/>
              <a:t>Logistic Regression</a:t>
            </a:r>
            <a:endParaRPr lang="en-US" sz="4000" dirty="0"/>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ML IEEE – SSCS</a:t>
            </a:r>
          </a:p>
        </p:txBody>
      </p:sp>
    </p:spTree>
    <p:extLst>
      <p:ext uri="{BB962C8B-B14F-4D97-AF65-F5344CB8AC3E}">
        <p14:creationId xmlns:p14="http://schemas.microsoft.com/office/powerpoint/2010/main" val="2990487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 xmlns:a16="http://schemas.microsoft.com/office/drawing/2014/main" id="{0EF2A0DA-AE81-4A45-972E-646AC2870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8147" y="10"/>
            <a:ext cx="6096000" cy="6857990"/>
          </a:xfrm>
          <a:prstGeom prst="rect">
            <a:avLst/>
          </a:prstGeom>
        </p:spPr>
      </p:pic>
      <p:pic>
        <p:nvPicPr>
          <p:cNvPr id="57" name="Picture 56">
            <a:extLst>
              <a:ext uri="{FF2B5EF4-FFF2-40B4-BE49-F238E27FC236}">
                <a16:creationId xmlns="" xmlns:a16="http://schemas.microsoft.com/office/drawing/2014/main" id="{B536FA4E-0152-4E27-91DA-0FC22D1846B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Topics</a:t>
            </a:r>
          </a:p>
        </p:txBody>
      </p:sp>
      <p:sp>
        <p:nvSpPr>
          <p:cNvPr id="24" name="Content Placeholder 2">
            <a:extLst>
              <a:ext uri="{FF2B5EF4-FFF2-40B4-BE49-F238E27FC236}">
                <a16:creationId xmlns=""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a:lnSpc>
                <a:spcPct val="150000"/>
              </a:lnSpc>
              <a:buFont typeface="Wingdings" panose="05000000000000000000" pitchFamily="2" charset="2"/>
              <a:buChar char="q"/>
            </a:pPr>
            <a:r>
              <a:rPr lang="en-US" sz="2400" dirty="0"/>
              <a:t>Gradient Descent </a:t>
            </a:r>
            <a:r>
              <a:rPr lang="en-US" sz="2400" dirty="0" smtClean="0"/>
              <a:t>Recap.</a:t>
            </a:r>
          </a:p>
          <a:p>
            <a:pPr>
              <a:lnSpc>
                <a:spcPct val="150000"/>
              </a:lnSpc>
              <a:buFont typeface="Wingdings" panose="05000000000000000000" pitchFamily="2" charset="2"/>
              <a:buChar char="q"/>
            </a:pPr>
            <a:r>
              <a:rPr lang="en-US" sz="2400" dirty="0" smtClean="0"/>
              <a:t>Classification vs Regression.</a:t>
            </a:r>
          </a:p>
          <a:p>
            <a:pPr>
              <a:lnSpc>
                <a:spcPct val="150000"/>
              </a:lnSpc>
              <a:buFont typeface="Wingdings" panose="05000000000000000000" pitchFamily="2" charset="2"/>
              <a:buChar char="q"/>
            </a:pPr>
            <a:r>
              <a:rPr lang="en-US" sz="2400" dirty="0"/>
              <a:t>logistic </a:t>
            </a:r>
            <a:r>
              <a:rPr lang="en-US" sz="2400" dirty="0" smtClean="0"/>
              <a:t>regression</a:t>
            </a:r>
          </a:p>
          <a:p>
            <a:pPr>
              <a:lnSpc>
                <a:spcPct val="150000"/>
              </a:lnSpc>
              <a:buFont typeface="Wingdings" panose="05000000000000000000" pitchFamily="2" charset="2"/>
              <a:buChar char="q"/>
            </a:pPr>
            <a:r>
              <a:rPr lang="en-US" sz="2400" dirty="0" smtClean="0">
                <a:effectLst/>
              </a:rPr>
              <a:t>Binary cross Entropy</a:t>
            </a:r>
          </a:p>
          <a:p>
            <a:pPr>
              <a:lnSpc>
                <a:spcPct val="150000"/>
              </a:lnSpc>
              <a:buFont typeface="Wingdings" panose="05000000000000000000" pitchFamily="2" charset="2"/>
              <a:buChar char="q"/>
            </a:pPr>
            <a:r>
              <a:rPr lang="en-US" sz="2400" dirty="0" smtClean="0">
                <a:effectLst/>
              </a:rPr>
              <a:t>GPT Answers</a:t>
            </a:r>
            <a:endParaRPr lang="en-US" sz="2400" dirty="0" smtClean="0"/>
          </a:p>
          <a:p>
            <a:pPr>
              <a:lnSpc>
                <a:spcPct val="150000"/>
              </a:lnSpc>
              <a:buFont typeface="Wingdings" panose="05000000000000000000" pitchFamily="2" charset="2"/>
              <a:buChar char="q"/>
            </a:pPr>
            <a:endParaRPr lang="en-US" sz="2400" dirty="0"/>
          </a:p>
        </p:txBody>
      </p:sp>
    </p:spTree>
    <p:extLst>
      <p:ext uri="{BB962C8B-B14F-4D97-AF65-F5344CB8AC3E}">
        <p14:creationId xmlns:p14="http://schemas.microsoft.com/office/powerpoint/2010/main" val="1740826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141"/>
            <a:ext cx="3872389" cy="477795"/>
          </a:xfrm>
        </p:spPr>
        <p:txBody>
          <a:bodyPr>
            <a:normAutofit/>
          </a:bodyPr>
          <a:lstStyle/>
          <a:p>
            <a:r>
              <a:rPr lang="en-US" sz="2400" dirty="0" smtClean="0"/>
              <a:t>Gradient Descent Recap</a:t>
            </a:r>
            <a:endParaRPr lang="en-US" sz="2400" dirty="0"/>
          </a:p>
        </p:txBody>
      </p:sp>
      <p:sp>
        <p:nvSpPr>
          <p:cNvPr id="4" name="TextBox 3"/>
          <p:cNvSpPr txBox="1"/>
          <p:nvPr/>
        </p:nvSpPr>
        <p:spPr>
          <a:xfrm>
            <a:off x="650789" y="774357"/>
            <a:ext cx="4012124" cy="369332"/>
          </a:xfrm>
          <a:prstGeom prst="rect">
            <a:avLst/>
          </a:prstGeom>
          <a:noFill/>
        </p:spPr>
        <p:txBody>
          <a:bodyPr wrap="none" rtlCol="0">
            <a:spAutoFit/>
          </a:bodyPr>
          <a:lstStyle/>
          <a:p>
            <a:r>
              <a:rPr lang="en-US" dirty="0" smtClean="0"/>
              <a:t>How do u think calculator will solve this :</a:t>
            </a:r>
          </a:p>
        </p:txBody>
      </p:sp>
      <p:pic>
        <p:nvPicPr>
          <p:cNvPr id="5" name="Picture 4"/>
          <p:cNvPicPr>
            <a:picLocks noChangeAspect="1"/>
          </p:cNvPicPr>
          <p:nvPr/>
        </p:nvPicPr>
        <p:blipFill>
          <a:blip r:embed="rId2"/>
          <a:stretch>
            <a:fillRect/>
          </a:stretch>
        </p:blipFill>
        <p:spPr>
          <a:xfrm>
            <a:off x="4868858" y="551936"/>
            <a:ext cx="2875963" cy="114505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50789" y="1136135"/>
                <a:ext cx="4012124" cy="669992"/>
              </a:xfrm>
              <a:prstGeom prst="rect">
                <a:avLst/>
              </a:prstGeom>
              <a:noFill/>
            </p:spPr>
            <p:txBody>
              <a:bodyPr wrap="square" rtlCol="0">
                <a:spAutoFit/>
              </a:bodyPr>
              <a:lstStyle/>
              <a:p>
                <a:r>
                  <a:rPr lang="en-US" dirty="0" smtClean="0"/>
                  <a:t>If </a:t>
                </a:r>
                <a:r>
                  <a:rPr lang="en-US" dirty="0"/>
                  <a:t>we </a:t>
                </a:r>
                <a:r>
                  <a:rPr lang="en-US" dirty="0" smtClean="0"/>
                  <a:t>look carefully, what do you think the term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oMath>
                </a14:m>
                <a:r>
                  <a:rPr lang="en-US" dirty="0" smtClean="0"/>
                  <a:t>means?</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0789" y="1136135"/>
                <a:ext cx="4012124" cy="669992"/>
              </a:xfrm>
              <a:prstGeom prst="rect">
                <a:avLst/>
              </a:prstGeom>
              <a:blipFill rotWithShape="0">
                <a:blip r:embed="rId3"/>
                <a:stretch>
                  <a:fillRect l="-1368" t="-4545" r="-1976" b="-10000"/>
                </a:stretch>
              </a:blipFill>
            </p:spPr>
            <p:txBody>
              <a:bodyPr/>
              <a:lstStyle/>
              <a:p>
                <a:r>
                  <a:rPr lang="en-US">
                    <a:noFill/>
                  </a:rPr>
                  <a:t> </a:t>
                </a:r>
              </a:p>
            </p:txBody>
          </p:sp>
        </mc:Fallback>
      </mc:AlternateContent>
      <p:pic>
        <p:nvPicPr>
          <p:cNvPr id="1028" name="Picture 4" descr="https://encrypted-tbn2.gstatic.com/images?q=tbn:ANd9GcQ4531_QIdEdq9AU_HzqzsFXQhdgv9c5rl5X2vqwtX4p4Ku0t4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89" y="2167905"/>
            <a:ext cx="3460239" cy="34602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p:cNvSpPr txBox="1"/>
              <p:nvPr/>
            </p:nvSpPr>
            <p:spPr>
              <a:xfrm>
                <a:off x="6277528" y="2167905"/>
                <a:ext cx="4703509" cy="646331"/>
              </a:xfrm>
              <a:prstGeom prst="rect">
                <a:avLst/>
              </a:prstGeom>
              <a:noFill/>
            </p:spPr>
            <p:txBody>
              <a:bodyPr wrap="square" rtlCol="0">
                <a:spAutoFit/>
              </a:bodyPr>
              <a:lstStyle/>
              <a:p>
                <a:r>
                  <a:rPr lang="en-US" dirty="0" smtClean="0"/>
                  <a:t>Ok!</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𝑅</m:t>
                    </m:r>
                  </m:oMath>
                </a14:m>
                <a:r>
                  <a:rPr lang="en-US" dirty="0" smtClean="0"/>
                  <a:t> is the Error produced by the calculation</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77528" y="2167905"/>
                <a:ext cx="4703509" cy="646331"/>
              </a:xfrm>
              <a:prstGeom prst="rect">
                <a:avLst/>
              </a:prstGeom>
              <a:blipFill rotWithShape="0">
                <a:blip r:embed="rId5"/>
                <a:stretch>
                  <a:fillRect l="-1167" t="-5660" b="-14151"/>
                </a:stretch>
              </a:blipFill>
            </p:spPr>
            <p:txBody>
              <a:bodyPr/>
              <a:lstStyle/>
              <a:p>
                <a:r>
                  <a:rPr lang="en-US">
                    <a:noFill/>
                  </a:rPr>
                  <a:t> </a:t>
                </a:r>
              </a:p>
            </p:txBody>
          </p:sp>
        </mc:Fallback>
      </mc:AlternateContent>
      <p:pic>
        <p:nvPicPr>
          <p:cNvPr id="11" name="Picture 10"/>
          <p:cNvPicPr>
            <a:picLocks noChangeAspect="1"/>
          </p:cNvPicPr>
          <p:nvPr/>
        </p:nvPicPr>
        <p:blipFill>
          <a:blip r:embed="rId6"/>
          <a:stretch>
            <a:fillRect/>
          </a:stretch>
        </p:blipFill>
        <p:spPr>
          <a:xfrm>
            <a:off x="6277528" y="2933834"/>
            <a:ext cx="2804832" cy="1160181"/>
          </a:xfrm>
          <a:prstGeom prst="rect">
            <a:avLst/>
          </a:prstGeom>
        </p:spPr>
      </p:pic>
      <p:sp>
        <p:nvSpPr>
          <p:cNvPr id="12" name="TextBox 11"/>
          <p:cNvSpPr txBox="1"/>
          <p:nvPr/>
        </p:nvSpPr>
        <p:spPr>
          <a:xfrm>
            <a:off x="6277528" y="4213613"/>
            <a:ext cx="4514039" cy="646331"/>
          </a:xfrm>
          <a:prstGeom prst="rect">
            <a:avLst/>
          </a:prstGeom>
          <a:noFill/>
        </p:spPr>
        <p:txBody>
          <a:bodyPr wrap="square" rtlCol="0">
            <a:spAutoFit/>
          </a:bodyPr>
          <a:lstStyle/>
          <a:p>
            <a:r>
              <a:rPr lang="en-US" dirty="0" smtClean="0"/>
              <a:t>Solve for x means what is the initial value you want to substitute in x</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6277528" y="5053163"/>
                <a:ext cx="5304872" cy="369332"/>
              </a:xfrm>
              <a:prstGeom prst="rect">
                <a:avLst/>
              </a:prstGeom>
              <a:noFill/>
            </p:spPr>
            <p:txBody>
              <a:bodyPr wrap="square" rtlCol="0">
                <a:spAutoFit/>
              </a:bodyPr>
              <a:lstStyle/>
              <a:p>
                <a:r>
                  <a:rPr lang="en-US" dirty="0" smtClean="0"/>
                  <a:t>So after this operation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77528" y="5053163"/>
                <a:ext cx="5304872" cy="369332"/>
              </a:xfrm>
              <a:prstGeom prst="rect">
                <a:avLst/>
              </a:prstGeom>
              <a:blipFill rotWithShape="0">
                <a:blip r:embed="rId7"/>
                <a:stretch>
                  <a:fillRect l="-103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2972372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74141"/>
            <a:ext cx="3872389" cy="477795"/>
          </a:xfrm>
        </p:spPr>
        <p:txBody>
          <a:bodyPr>
            <a:normAutofit/>
          </a:bodyPr>
          <a:lstStyle/>
          <a:p>
            <a:r>
              <a:rPr lang="en-US" sz="2400" dirty="0" smtClean="0"/>
              <a:t>Gradient Descent Recap</a:t>
            </a:r>
            <a:endParaRPr lang="en-US" sz="2400" dirty="0"/>
          </a:p>
        </p:txBody>
      </p:sp>
      <mc:AlternateContent xmlns:mc="http://schemas.openxmlformats.org/markup-compatibility/2006" xmlns:a14="http://schemas.microsoft.com/office/drawing/2010/main">
        <mc:Choice Requires="a14">
          <p:sp>
            <p:nvSpPr>
              <p:cNvPr id="5" name="TextBox 4"/>
              <p:cNvSpPr txBox="1"/>
              <p:nvPr/>
            </p:nvSpPr>
            <p:spPr>
              <a:xfrm>
                <a:off x="617838" y="815546"/>
                <a:ext cx="4085286" cy="369332"/>
              </a:xfrm>
              <a:prstGeom prst="rect">
                <a:avLst/>
              </a:prstGeom>
              <a:noFill/>
            </p:spPr>
            <p:txBody>
              <a:bodyPr wrap="none" rtlCol="0">
                <a:spAutoFit/>
              </a:bodyPr>
              <a:lstStyle/>
              <a:p>
                <a:r>
                  <a:rPr lang="en-US" dirty="0" smtClean="0"/>
                  <a:t>Lets Draw the Graph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 =</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3</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17838" y="815546"/>
                <a:ext cx="4085286" cy="369332"/>
              </a:xfrm>
              <a:prstGeom prst="rect">
                <a:avLst/>
              </a:prstGeom>
              <a:blipFill rotWithShape="0">
                <a:blip r:embed="rId2"/>
                <a:stretch>
                  <a:fillRect l="-1192" t="-10000" b="-26667"/>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3052770" y="1448488"/>
            <a:ext cx="5410955" cy="3848637"/>
          </a:xfrm>
          <a:prstGeom prst="rect">
            <a:avLst/>
          </a:prstGeom>
        </p:spPr>
      </p:pic>
      <p:cxnSp>
        <p:nvCxnSpPr>
          <p:cNvPr id="10" name="Straight Arrow Connector 9"/>
          <p:cNvCxnSpPr/>
          <p:nvPr/>
        </p:nvCxnSpPr>
        <p:spPr>
          <a:xfrm>
            <a:off x="6400800" y="1919416"/>
            <a:ext cx="1219200" cy="296562"/>
          </a:xfrm>
          <a:prstGeom prst="straightConnector1">
            <a:avLst/>
          </a:prstGeom>
          <a:ln w="3810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72389" y="2215978"/>
            <a:ext cx="374761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620000" y="2215978"/>
            <a:ext cx="1" cy="151576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35898" y="5870340"/>
            <a:ext cx="2644698" cy="369332"/>
          </a:xfrm>
          <a:prstGeom prst="rect">
            <a:avLst/>
          </a:prstGeom>
          <a:noFill/>
        </p:spPr>
        <p:txBody>
          <a:bodyPr wrap="none" rtlCol="0">
            <a:spAutoFit/>
          </a:bodyPr>
          <a:lstStyle/>
          <a:p>
            <a:r>
              <a:rPr lang="en-US" dirty="0" smtClean="0"/>
              <a:t>How to solve this problem?</a:t>
            </a:r>
            <a:endParaRPr lang="en-US" dirty="0"/>
          </a:p>
        </p:txBody>
      </p:sp>
      <p:sp>
        <p:nvSpPr>
          <p:cNvPr id="52" name="Oval 51"/>
          <p:cNvSpPr/>
          <p:nvPr/>
        </p:nvSpPr>
        <p:spPr>
          <a:xfrm>
            <a:off x="7546495" y="2137824"/>
            <a:ext cx="147009" cy="156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976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0" presetClass="entr" presetSubtype="0" fill="hold" grpId="2"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1.11022E-16 1.85185E-6 L -0.12539 0.21273 " pathEditMode="relative" rAng="0" ptsTypes="AA">
                                      <p:cBhvr>
                                        <p:cTn id="32" dur="2000" fill="hold"/>
                                        <p:tgtEl>
                                          <p:spTgt spid="52"/>
                                        </p:tgtEl>
                                        <p:attrNameLst>
                                          <p:attrName>ppt_x</p:attrName>
                                          <p:attrName>ppt_y</p:attrName>
                                        </p:attrNameLst>
                                      </p:cBhvr>
                                      <p:rCtr x="-6276" y="10625"/>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1" nodeType="clickEffect">
                                  <p:stCondLst>
                                    <p:cond delay="0"/>
                                  </p:stCondLst>
                                  <p:childTnLst>
                                    <p:animMotion origin="layout" path="M -0.12539 0.21273 L -0.42617 0.75301 " pathEditMode="relative" rAng="0" ptsTypes="AA">
                                      <p:cBhvr>
                                        <p:cTn id="36" dur="2000" fill="hold"/>
                                        <p:tgtEl>
                                          <p:spTgt spid="52"/>
                                        </p:tgtEl>
                                        <p:attrNameLst>
                                          <p:attrName>ppt_x</p:attrName>
                                          <p:attrName>ppt_y</p:attrName>
                                        </p:attrNameLst>
                                      </p:cBhvr>
                                      <p:rCtr x="-15039" y="2701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P spid="52" grpId="0" animBg="1"/>
      <p:bldP spid="52" grpId="1" animBg="1"/>
      <p:bldP spid="5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29294" y="857394"/>
            <a:ext cx="3839111" cy="3839111"/>
          </a:xfrm>
          <a:prstGeom prst="rect">
            <a:avLst/>
          </a:prstGeom>
        </p:spPr>
      </p:pic>
      <p:sp>
        <p:nvSpPr>
          <p:cNvPr id="5" name="Title 1"/>
          <p:cNvSpPr>
            <a:spLocks noGrp="1"/>
          </p:cNvSpPr>
          <p:nvPr>
            <p:ph type="title"/>
          </p:nvPr>
        </p:nvSpPr>
        <p:spPr>
          <a:xfrm>
            <a:off x="0" y="74141"/>
            <a:ext cx="3872389" cy="477795"/>
          </a:xfrm>
        </p:spPr>
        <p:txBody>
          <a:bodyPr>
            <a:normAutofit/>
          </a:bodyPr>
          <a:lstStyle/>
          <a:p>
            <a:r>
              <a:rPr lang="en-US" sz="2400" dirty="0" smtClean="0"/>
              <a:t>Gradient Descent Recap</a:t>
            </a:r>
            <a:endParaRPr lang="en-US" sz="2400" dirty="0"/>
          </a:p>
        </p:txBody>
      </p:sp>
      <p:sp>
        <p:nvSpPr>
          <p:cNvPr id="6" name="TextBox 5"/>
          <p:cNvSpPr txBox="1"/>
          <p:nvPr/>
        </p:nvSpPr>
        <p:spPr>
          <a:xfrm>
            <a:off x="756969" y="580395"/>
            <a:ext cx="5862182" cy="646331"/>
          </a:xfrm>
          <a:prstGeom prst="rect">
            <a:avLst/>
          </a:prstGeom>
          <a:noFill/>
        </p:spPr>
        <p:txBody>
          <a:bodyPr wrap="none" rtlCol="0">
            <a:spAutoFit/>
          </a:bodyPr>
          <a:lstStyle/>
          <a:p>
            <a:r>
              <a:rPr lang="en-US" dirty="0" smtClean="0"/>
              <a:t>How to slide?</a:t>
            </a:r>
          </a:p>
          <a:p>
            <a:pPr marL="285750" indent="-285750">
              <a:buFont typeface="Arial" panose="020B0604020202020204" pitchFamily="34" charset="0"/>
              <a:buChar char="•"/>
            </a:pPr>
            <a:r>
              <a:rPr lang="en-US" dirty="0"/>
              <a:t>Assume we start at point at x = 2 and we want to slide to </a:t>
            </a:r>
            <a:r>
              <a:rPr lang="en-US" dirty="0" smtClean="0"/>
              <a:t>∞.</a:t>
            </a:r>
          </a:p>
        </p:txBody>
      </p:sp>
      <mc:AlternateContent xmlns:mc="http://schemas.openxmlformats.org/markup-compatibility/2006" xmlns:a14="http://schemas.microsoft.com/office/drawing/2010/main">
        <mc:Choice Requires="a14">
          <p:sp>
            <p:nvSpPr>
              <p:cNvPr id="7" name="TextBox 6"/>
              <p:cNvSpPr txBox="1"/>
              <p:nvPr/>
            </p:nvSpPr>
            <p:spPr>
              <a:xfrm>
                <a:off x="9537193" y="551936"/>
                <a:ext cx="6233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537193" y="551936"/>
                <a:ext cx="623312" cy="276999"/>
              </a:xfrm>
              <a:prstGeom prst="rect">
                <a:avLst/>
              </a:prstGeom>
              <a:blipFill rotWithShape="0">
                <a:blip r:embed="rId4"/>
                <a:stretch>
                  <a:fillRect l="-8824" r="-294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81275" y="1255185"/>
                <a:ext cx="223586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𝑜𝑙𝑑</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𝑑𝐸</m:t>
                          </m:r>
                        </m:num>
                        <m:den>
                          <m:r>
                            <a:rPr lang="en-US" b="0" i="1" smtClean="0">
                              <a:latin typeface="Cambria Math" panose="02040503050406030204" pitchFamily="18" charset="0"/>
                              <a:ea typeface="Cambria Math" panose="02040503050406030204" pitchFamily="18" charset="0"/>
                            </a:rPr>
                            <m:t>𝑑𝑥</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581275" y="1255185"/>
                <a:ext cx="2235868" cy="618246"/>
              </a:xfrm>
              <a:prstGeom prst="rect">
                <a:avLst/>
              </a:prstGeom>
              <a:blipFill rotWithShape="0">
                <a:blip r:embed="rId5"/>
                <a:stretch>
                  <a:fillRect/>
                </a:stretch>
              </a:blipFill>
            </p:spPr>
            <p:txBody>
              <a:bodyPr/>
              <a:lstStyle/>
              <a:p>
                <a:r>
                  <a:rPr lang="en-US">
                    <a:noFill/>
                  </a:rPr>
                  <a:t> </a:t>
                </a:r>
              </a:p>
            </p:txBody>
          </p:sp>
        </mc:Fallback>
      </mc:AlternateContent>
      <p:sp>
        <p:nvSpPr>
          <p:cNvPr id="10" name="Flowchart: Connector 9"/>
          <p:cNvSpPr/>
          <p:nvPr/>
        </p:nvSpPr>
        <p:spPr>
          <a:xfrm>
            <a:off x="10896600" y="1564308"/>
            <a:ext cx="142875" cy="1501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756969" y="2135887"/>
            <a:ext cx="3858163" cy="3877216"/>
          </a:xfrm>
          <a:prstGeom prst="rect">
            <a:avLst/>
          </a:prstGeom>
        </p:spPr>
      </p:pic>
      <p:sp>
        <p:nvSpPr>
          <p:cNvPr id="12" name="Flowchart: Connector 11"/>
          <p:cNvSpPr/>
          <p:nvPr/>
        </p:nvSpPr>
        <p:spPr>
          <a:xfrm>
            <a:off x="11049000" y="1716708"/>
            <a:ext cx="142875" cy="15019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4732258" y="2135887"/>
                <a:ext cx="796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732258" y="2135887"/>
                <a:ext cx="796436" cy="276999"/>
              </a:xfrm>
              <a:prstGeom prst="rect">
                <a:avLst/>
              </a:prstGeom>
              <a:blipFill rotWithShape="0">
                <a:blip r:embed="rId7"/>
                <a:stretch>
                  <a:fillRect l="-6870" r="-2290" b="-23913"/>
                </a:stretch>
              </a:blipFill>
            </p:spPr>
            <p:txBody>
              <a:bodyPr/>
              <a:lstStyle/>
              <a:p>
                <a:r>
                  <a:rPr lang="en-US">
                    <a:noFill/>
                  </a:rPr>
                  <a:t> </a:t>
                </a:r>
              </a:p>
            </p:txBody>
          </p:sp>
        </mc:Fallback>
      </mc:AlternateContent>
    </p:spTree>
    <p:extLst>
      <p:ext uri="{BB962C8B-B14F-4D97-AF65-F5344CB8AC3E}">
        <p14:creationId xmlns:p14="http://schemas.microsoft.com/office/powerpoint/2010/main" val="1416524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11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6.25E-7 1.11111E-6 L -0.4918 0.85139 " pathEditMode="relative" rAng="0" ptsTypes="AA">
                                      <p:cBhvr>
                                        <p:cTn id="30" dur="2000" fill="hold"/>
                                        <p:tgtEl>
                                          <p:spTgt spid="10"/>
                                        </p:tgtEl>
                                        <p:attrNameLst>
                                          <p:attrName>ppt_x</p:attrName>
                                          <p:attrName>ppt_y</p:attrName>
                                        </p:attrNameLst>
                                      </p:cBhvr>
                                      <p:rCtr x="-24596" y="42569"/>
                                    </p:animMotion>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0.85 0.14468 L -0.45742 0.85718 " pathEditMode="relative" rAng="0" ptsTypes="AA">
                                      <p:cBhvr>
                                        <p:cTn id="44" dur="2000" fill="hold"/>
                                        <p:tgtEl>
                                          <p:spTgt spid="12"/>
                                        </p:tgtEl>
                                        <p:attrNameLst>
                                          <p:attrName>ppt_x</p:attrName>
                                          <p:attrName>ppt_y</p:attrName>
                                        </p:attrNameLst>
                                      </p:cBhvr>
                                      <p:rCtr x="19622" y="3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0" grpId="1" animBg="1"/>
      <p:bldP spid="12" grpId="0" animBg="1"/>
      <p:bldP spid="12" grpId="1"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 xmlns:a16="http://schemas.microsoft.com/office/drawing/2014/main" id="{0EF2A0DA-AE81-4A45-972E-646AC2870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 xmlns:a16="http://schemas.microsoft.com/office/drawing/2014/main" id="{B536FA4E-0152-4E27-91DA-0FC22D1846B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Topics</a:t>
            </a:r>
          </a:p>
        </p:txBody>
      </p:sp>
      <p:sp>
        <p:nvSpPr>
          <p:cNvPr id="24" name="Content Placeholder 2">
            <a:extLst>
              <a:ext uri="{FF2B5EF4-FFF2-40B4-BE49-F238E27FC236}">
                <a16:creationId xmlns=""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a:lnSpc>
                <a:spcPct val="150000"/>
              </a:lnSpc>
              <a:buFont typeface="Wingdings" panose="05000000000000000000" pitchFamily="2" charset="2"/>
              <a:buChar char="q"/>
            </a:pPr>
            <a:r>
              <a:rPr lang="en-US" sz="2400" dirty="0"/>
              <a:t>What is KNN ?</a:t>
            </a:r>
          </a:p>
          <a:p>
            <a:pPr>
              <a:lnSpc>
                <a:spcPct val="150000"/>
              </a:lnSpc>
              <a:buFont typeface="Wingdings" panose="05000000000000000000" pitchFamily="2" charset="2"/>
              <a:buChar char="q"/>
            </a:pPr>
            <a:r>
              <a:rPr lang="en-US" sz="2400" dirty="0"/>
              <a:t>What K Represent ?</a:t>
            </a:r>
          </a:p>
          <a:p>
            <a:pPr>
              <a:lnSpc>
                <a:spcPct val="150000"/>
              </a:lnSpc>
              <a:buFont typeface="Wingdings" panose="05000000000000000000" pitchFamily="2" charset="2"/>
              <a:buChar char="q"/>
            </a:pPr>
            <a:r>
              <a:rPr lang="en-US" sz="2400" dirty="0"/>
              <a:t>How it is Work ?</a:t>
            </a:r>
          </a:p>
          <a:p>
            <a:pPr>
              <a:lnSpc>
                <a:spcPct val="150000"/>
              </a:lnSpc>
              <a:buFont typeface="Wingdings" panose="05000000000000000000" pitchFamily="2" charset="2"/>
              <a:buChar char="q"/>
            </a:pPr>
            <a:r>
              <a:rPr lang="en-US" sz="2400" dirty="0"/>
              <a:t>Implementation of KNN</a:t>
            </a:r>
          </a:p>
          <a:p>
            <a:pPr>
              <a:lnSpc>
                <a:spcPct val="150000"/>
              </a:lnSpc>
              <a:buFont typeface="Wingdings" panose="05000000000000000000" pitchFamily="2" charset="2"/>
              <a:buChar char="q"/>
            </a:pPr>
            <a:r>
              <a:rPr lang="en-US" sz="2400" dirty="0" err="1"/>
              <a:t>WorkShop</a:t>
            </a:r>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90759"/>
            <a:ext cx="3872389" cy="477795"/>
          </a:xfrm>
        </p:spPr>
        <p:txBody>
          <a:bodyPr>
            <a:normAutofit/>
          </a:bodyPr>
          <a:lstStyle/>
          <a:p>
            <a:r>
              <a:rPr lang="en-US" sz="2400" dirty="0" smtClean="0"/>
              <a:t>Gradient Descent Recap</a:t>
            </a:r>
            <a:endParaRPr lang="en-US" sz="2400" dirty="0"/>
          </a:p>
        </p:txBody>
      </p:sp>
      <p:pic>
        <p:nvPicPr>
          <p:cNvPr id="7" name="Picture 6"/>
          <p:cNvPicPr>
            <a:picLocks noChangeAspect="1"/>
          </p:cNvPicPr>
          <p:nvPr/>
        </p:nvPicPr>
        <p:blipFill>
          <a:blip r:embed="rId2"/>
          <a:stretch>
            <a:fillRect/>
          </a:stretch>
        </p:blipFill>
        <p:spPr>
          <a:xfrm>
            <a:off x="2757055" y="1309414"/>
            <a:ext cx="6201640" cy="3915321"/>
          </a:xfrm>
          <a:prstGeom prst="rect">
            <a:avLst/>
          </a:prstGeom>
        </p:spPr>
      </p:pic>
      <p:sp>
        <p:nvSpPr>
          <p:cNvPr id="8" name="Oval 7"/>
          <p:cNvSpPr/>
          <p:nvPr/>
        </p:nvSpPr>
        <p:spPr>
          <a:xfrm>
            <a:off x="7315201" y="2762250"/>
            <a:ext cx="161924" cy="142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09850" y="5658705"/>
            <a:ext cx="6496050" cy="461665"/>
          </a:xfrm>
          <a:prstGeom prst="rect">
            <a:avLst/>
          </a:prstGeom>
          <a:noFill/>
        </p:spPr>
        <p:txBody>
          <a:bodyPr wrap="square" rtlCol="0">
            <a:spAutoFit/>
          </a:bodyPr>
          <a:lstStyle/>
          <a:p>
            <a:r>
              <a:rPr lang="en-US" sz="2400" dirty="0" smtClean="0"/>
              <a:t>What do you think the problem with this function?</a:t>
            </a:r>
            <a:endParaRPr lang="en-US" sz="2400" dirty="0"/>
          </a:p>
        </p:txBody>
      </p:sp>
      <mc:AlternateContent xmlns:mc="http://schemas.openxmlformats.org/markup-compatibility/2006" xmlns:a14="http://schemas.microsoft.com/office/drawing/2010/main">
        <mc:Choice Requires="a14">
          <p:sp>
            <p:nvSpPr>
              <p:cNvPr id="10" name="TextBox 9"/>
              <p:cNvSpPr txBox="1"/>
              <p:nvPr/>
            </p:nvSpPr>
            <p:spPr>
              <a:xfrm>
                <a:off x="4900274" y="754318"/>
                <a:ext cx="1452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𝑅</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900274" y="754318"/>
                <a:ext cx="1452514" cy="36933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2019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6.25E-7 -4.44444E-6 L -0.19336 0.1132 " pathEditMode="relative" rAng="0" ptsTypes="AA">
                                      <p:cBhvr>
                                        <p:cTn id="11" dur="2000" fill="hold"/>
                                        <p:tgtEl>
                                          <p:spTgt spid="8"/>
                                        </p:tgtEl>
                                        <p:attrNameLst>
                                          <p:attrName>ppt_x</p:attrName>
                                          <p:attrName>ppt_y</p:attrName>
                                        </p:attrNameLst>
                                      </p:cBhvr>
                                      <p:rCtr x="-9674" y="5648"/>
                                    </p:animMotion>
                                  </p:childTnLst>
                                </p:cTn>
                              </p:par>
                            </p:childTnLst>
                          </p:cTn>
                        </p:par>
                        <p:par>
                          <p:cTn id="12" fill="hold">
                            <p:stCondLst>
                              <p:cond delay="2000"/>
                            </p:stCondLst>
                            <p:childTnLst>
                              <p:par>
                                <p:cTn id="13" presetID="42" presetClass="path" presetSubtype="0" accel="50000" decel="50000" fill="hold" grpId="1" nodeType="afterEffect">
                                  <p:stCondLst>
                                    <p:cond delay="0"/>
                                  </p:stCondLst>
                                  <p:childTnLst>
                                    <p:animMotion origin="layout" path="M -0.19336 0.1132 L -0.08555 0.15209 " pathEditMode="relative" rAng="0" ptsTypes="AA">
                                      <p:cBhvr>
                                        <p:cTn id="14" dur="2000" fill="hold"/>
                                        <p:tgtEl>
                                          <p:spTgt spid="8"/>
                                        </p:tgtEl>
                                        <p:attrNameLst>
                                          <p:attrName>ppt_x</p:attrName>
                                          <p:attrName>ppt_y</p:attrName>
                                        </p:attrNameLst>
                                      </p:cBhvr>
                                      <p:rCtr x="5391" y="1944"/>
                                    </p:animMotion>
                                  </p:childTnLst>
                                </p:cTn>
                              </p:par>
                            </p:childTnLst>
                          </p:cTn>
                        </p:par>
                        <p:par>
                          <p:cTn id="15" fill="hold">
                            <p:stCondLst>
                              <p:cond delay="4000"/>
                            </p:stCondLst>
                            <p:childTnLst>
                              <p:par>
                                <p:cTn id="16" presetID="42" presetClass="path" presetSubtype="0" accel="50000" decel="50000" fill="hold" grpId="3" nodeType="afterEffect">
                                  <p:stCondLst>
                                    <p:cond delay="0"/>
                                  </p:stCondLst>
                                  <p:childTnLst>
                                    <p:animMotion origin="layout" path="M -0.08555 0.15209 L -0.14036 0.20579 " pathEditMode="relative" rAng="0" ptsTypes="AA">
                                      <p:cBhvr>
                                        <p:cTn id="17" dur="2000" fill="hold"/>
                                        <p:tgtEl>
                                          <p:spTgt spid="8"/>
                                        </p:tgtEl>
                                        <p:attrNameLst>
                                          <p:attrName>ppt_x</p:attrName>
                                          <p:attrName>ppt_y</p:attrName>
                                        </p:attrNameLst>
                                      </p:cBhvr>
                                      <p:rCtr x="-2747" y="2685"/>
                                    </p:animMotion>
                                  </p:childTnLst>
                                </p:cTn>
                              </p:par>
                            </p:childTnLst>
                          </p:cTn>
                        </p:par>
                        <p:par>
                          <p:cTn id="18" fill="hold">
                            <p:stCondLst>
                              <p:cond delay="6000"/>
                            </p:stCondLst>
                            <p:childTnLst>
                              <p:par>
                                <p:cTn id="19" presetID="42" presetClass="path" presetSubtype="0" accel="50000" decel="50000" fill="hold" grpId="4" nodeType="afterEffect">
                                  <p:stCondLst>
                                    <p:cond delay="0"/>
                                  </p:stCondLst>
                                  <p:childTnLst>
                                    <p:animMotion origin="layout" path="M -0.14036 0.20579 L -0.12695 0.22894 " pathEditMode="relative" rAng="0" ptsTypes="AA">
                                      <p:cBhvr>
                                        <p:cTn id="20" dur="2000" fill="hold"/>
                                        <p:tgtEl>
                                          <p:spTgt spid="8"/>
                                        </p:tgtEl>
                                        <p:attrNameLst>
                                          <p:attrName>ppt_x</p:attrName>
                                          <p:attrName>ppt_y</p:attrName>
                                        </p:attrNameLst>
                                      </p:cBhvr>
                                      <p:rCtr x="664" y="1157"/>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8" grpId="4"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8038" y="1237873"/>
            <a:ext cx="4620270" cy="3848637"/>
          </a:xfrm>
          <a:prstGeom prst="rect">
            <a:avLst/>
          </a:prstGeom>
        </p:spPr>
      </p:pic>
      <p:sp>
        <p:nvSpPr>
          <p:cNvPr id="4" name="Title 1"/>
          <p:cNvSpPr>
            <a:spLocks noGrp="1"/>
          </p:cNvSpPr>
          <p:nvPr>
            <p:ph type="title"/>
          </p:nvPr>
        </p:nvSpPr>
        <p:spPr>
          <a:xfrm>
            <a:off x="0" y="74141"/>
            <a:ext cx="3872389" cy="477795"/>
          </a:xfrm>
        </p:spPr>
        <p:txBody>
          <a:bodyPr>
            <a:normAutofit/>
          </a:bodyPr>
          <a:lstStyle/>
          <a:p>
            <a:r>
              <a:rPr lang="en-US" sz="2400" dirty="0" smtClean="0"/>
              <a:t>Gradient Descent Recap</a:t>
            </a:r>
            <a:endParaRPr lang="en-US" sz="2400" dirty="0"/>
          </a:p>
        </p:txBody>
      </p:sp>
      <mc:AlternateContent xmlns:mc="http://schemas.openxmlformats.org/markup-compatibility/2006" xmlns:a14="http://schemas.microsoft.com/office/drawing/2010/main">
        <mc:Choice Requires="a14">
          <p:sp>
            <p:nvSpPr>
              <p:cNvPr id="5" name="TextBox 4"/>
              <p:cNvSpPr txBox="1"/>
              <p:nvPr/>
            </p:nvSpPr>
            <p:spPr>
              <a:xfrm>
                <a:off x="4890749" y="734105"/>
                <a:ext cx="15548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890749" y="734105"/>
                <a:ext cx="1554849" cy="369332"/>
              </a:xfrm>
              <a:prstGeom prst="rect">
                <a:avLst/>
              </a:prstGeom>
              <a:blipFill rotWithShape="0">
                <a:blip r:embed="rId3"/>
                <a:stretch>
                  <a:fillRect b="-14754"/>
                </a:stretch>
              </a:blipFill>
            </p:spPr>
            <p:txBody>
              <a:bodyPr/>
              <a:lstStyle/>
              <a:p>
                <a:r>
                  <a:rPr lang="en-US">
                    <a:noFill/>
                  </a:rPr>
                  <a:t> </a:t>
                </a:r>
              </a:p>
            </p:txBody>
          </p:sp>
        </mc:Fallback>
      </mc:AlternateContent>
      <p:sp>
        <p:nvSpPr>
          <p:cNvPr id="6" name="TextBox 5"/>
          <p:cNvSpPr txBox="1"/>
          <p:nvPr/>
        </p:nvSpPr>
        <p:spPr>
          <a:xfrm>
            <a:off x="8953500" y="2425094"/>
            <a:ext cx="1438275" cy="1569660"/>
          </a:xfrm>
          <a:prstGeom prst="rect">
            <a:avLst/>
          </a:prstGeom>
          <a:noFill/>
        </p:spPr>
        <p:txBody>
          <a:bodyPr wrap="square" rtlCol="0">
            <a:spAutoFit/>
          </a:bodyPr>
          <a:lstStyle/>
          <a:p>
            <a:r>
              <a:rPr lang="en-US" sz="9600" dirty="0" smtClean="0">
                <a:latin typeface="Arial Rounded MT Bold" panose="020F0704030504030204" pitchFamily="34" charset="0"/>
              </a:rPr>
              <a:t>👍</a:t>
            </a:r>
            <a:endParaRPr lang="en-US" sz="9600" dirty="0">
              <a:latin typeface="Arial Rounded MT Bold" panose="020F0704030504030204" pitchFamily="34" charset="0"/>
            </a:endParaRPr>
          </a:p>
        </p:txBody>
      </p:sp>
      <p:sp>
        <p:nvSpPr>
          <p:cNvPr id="7" name="TextBox 6"/>
          <p:cNvSpPr txBox="1"/>
          <p:nvPr/>
        </p:nvSpPr>
        <p:spPr>
          <a:xfrm>
            <a:off x="4818210" y="5991334"/>
            <a:ext cx="2122056" cy="369332"/>
          </a:xfrm>
          <a:prstGeom prst="rect">
            <a:avLst/>
          </a:prstGeom>
          <a:noFill/>
        </p:spPr>
        <p:txBody>
          <a:bodyPr wrap="none" rtlCol="0">
            <a:spAutoFit/>
          </a:bodyPr>
          <a:lstStyle/>
          <a:p>
            <a:r>
              <a:rPr lang="en-US" dirty="0" smtClean="0"/>
              <a:t>Lets see a simulation!</a:t>
            </a:r>
            <a:endParaRPr lang="en-US" dirty="0"/>
          </a:p>
        </p:txBody>
      </p:sp>
      <p:sp>
        <p:nvSpPr>
          <p:cNvPr id="2" name="Flowchart: Connector 1"/>
          <p:cNvSpPr/>
          <p:nvPr/>
        </p:nvSpPr>
        <p:spPr>
          <a:xfrm>
            <a:off x="6940266" y="1914257"/>
            <a:ext cx="118560" cy="940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96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3828 0.19583 L -0.06224 0.27685 L -0.08568 0.325 L -0.10547 0.34167 L -0.11016 0.34167 " pathEditMode="relative" ptsTypes="AAAAAA">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4141"/>
            <a:ext cx="2914650" cy="477795"/>
          </a:xfrm>
        </p:spPr>
        <p:txBody>
          <a:bodyPr>
            <a:normAutofit/>
          </a:bodyPr>
          <a:lstStyle/>
          <a:p>
            <a:r>
              <a:rPr lang="en-US" sz="2400" dirty="0"/>
              <a:t>logistic regression</a:t>
            </a:r>
          </a:p>
        </p:txBody>
      </p:sp>
      <p:sp>
        <p:nvSpPr>
          <p:cNvPr id="3" name="TextBox 2"/>
          <p:cNvSpPr txBox="1"/>
          <p:nvPr/>
        </p:nvSpPr>
        <p:spPr>
          <a:xfrm>
            <a:off x="228600" y="857250"/>
            <a:ext cx="8271944" cy="369332"/>
          </a:xfrm>
          <a:prstGeom prst="rect">
            <a:avLst/>
          </a:prstGeom>
          <a:noFill/>
        </p:spPr>
        <p:txBody>
          <a:bodyPr wrap="none" rtlCol="0">
            <a:spAutoFit/>
          </a:bodyPr>
          <a:lstStyle/>
          <a:p>
            <a:r>
              <a:rPr lang="en-US" dirty="0" smtClean="0"/>
              <a:t>What we have just learning was how to fit a continuous data, but how to do classification?</a:t>
            </a:r>
            <a:endParaRPr lang="en-US" dirty="0"/>
          </a:p>
        </p:txBody>
      </p:sp>
      <p:pic>
        <p:nvPicPr>
          <p:cNvPr id="5122" name="Picture 2" descr="Regression vs. Classification in Machine Learning for Beginners |  Simpli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31896"/>
            <a:ext cx="6623828" cy="37259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 Murtuza-Chawala/Image-classification-using-Deep-Learning-CNN-in-Python:  Cats vs Dogs image classification deep learning CNN model built using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925" y="2035154"/>
            <a:ext cx="4834467" cy="271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22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par>
                                <p:cTn id="13" presetID="10" presetClass="entr" presetSubtype="0"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4141"/>
            <a:ext cx="2914650" cy="477795"/>
          </a:xfrm>
        </p:spPr>
        <p:txBody>
          <a:bodyPr>
            <a:normAutofit/>
          </a:bodyPr>
          <a:lstStyle/>
          <a:p>
            <a:r>
              <a:rPr lang="en-US" sz="2400" dirty="0"/>
              <a:t>logistic regression</a:t>
            </a:r>
          </a:p>
        </p:txBody>
      </p:sp>
      <p:pic>
        <p:nvPicPr>
          <p:cNvPr id="4098" name="Picture 2" descr="Activation Functions: Sigmoid vs Tanh | Baeldung on Computer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044" y="1263650"/>
            <a:ext cx="6096000" cy="457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400208" y="738634"/>
                <a:ext cx="4914741" cy="525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𝑝𝑟𝑒𝑑𝑖𝑐𝑡𝑒𝑑</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00208" y="738634"/>
                <a:ext cx="4914741" cy="525016"/>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9316927" y="1821823"/>
            <a:ext cx="2702687" cy="3274052"/>
          </a:xfrm>
          <a:prstGeom prst="rect">
            <a:avLst/>
          </a:prstGeom>
        </p:spPr>
      </p:pic>
      <p:sp>
        <p:nvSpPr>
          <p:cNvPr id="6" name="TextBox 5"/>
          <p:cNvSpPr txBox="1"/>
          <p:nvPr/>
        </p:nvSpPr>
        <p:spPr>
          <a:xfrm>
            <a:off x="4818210" y="5991334"/>
            <a:ext cx="2122056" cy="369332"/>
          </a:xfrm>
          <a:prstGeom prst="rect">
            <a:avLst/>
          </a:prstGeom>
          <a:noFill/>
        </p:spPr>
        <p:txBody>
          <a:bodyPr wrap="none" rtlCol="0">
            <a:spAutoFit/>
          </a:bodyPr>
          <a:lstStyle/>
          <a:p>
            <a:r>
              <a:rPr lang="en-US" dirty="0" smtClean="0"/>
              <a:t>Lets see a simulation!</a:t>
            </a:r>
            <a:endParaRPr lang="en-US" dirty="0"/>
          </a:p>
        </p:txBody>
      </p:sp>
      <p:pic>
        <p:nvPicPr>
          <p:cNvPr id="7" name="Picture 6"/>
          <p:cNvPicPr>
            <a:picLocks noChangeAspect="1"/>
          </p:cNvPicPr>
          <p:nvPr/>
        </p:nvPicPr>
        <p:blipFill>
          <a:blip r:embed="rId5"/>
          <a:stretch>
            <a:fillRect/>
          </a:stretch>
        </p:blipFill>
        <p:spPr>
          <a:xfrm>
            <a:off x="99490" y="1821823"/>
            <a:ext cx="2715671" cy="3274052"/>
          </a:xfrm>
          <a:prstGeom prst="rect">
            <a:avLst/>
          </a:prstGeom>
        </p:spPr>
      </p:pic>
    </p:spTree>
    <p:extLst>
      <p:ext uri="{BB962C8B-B14F-4D97-AF65-F5344CB8AC3E}">
        <p14:creationId xmlns:p14="http://schemas.microsoft.com/office/powerpoint/2010/main" val="2227497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4141"/>
            <a:ext cx="2914650" cy="477795"/>
          </a:xfrm>
        </p:spPr>
        <p:txBody>
          <a:bodyPr>
            <a:normAutofit/>
          </a:bodyPr>
          <a:lstStyle/>
          <a:p>
            <a:r>
              <a:rPr lang="en-US" sz="2400" dirty="0"/>
              <a:t>logistic regression</a:t>
            </a:r>
          </a:p>
        </p:txBody>
      </p:sp>
      <p:sp>
        <p:nvSpPr>
          <p:cNvPr id="3" name="TextBox 2"/>
          <p:cNvSpPr txBox="1"/>
          <p:nvPr/>
        </p:nvSpPr>
        <p:spPr>
          <a:xfrm>
            <a:off x="270591" y="551936"/>
            <a:ext cx="4011996" cy="646331"/>
          </a:xfrm>
          <a:prstGeom prst="rect">
            <a:avLst/>
          </a:prstGeom>
          <a:noFill/>
        </p:spPr>
        <p:txBody>
          <a:bodyPr wrap="none" rtlCol="0">
            <a:spAutoFit/>
          </a:bodyPr>
          <a:lstStyle/>
          <a:p>
            <a:r>
              <a:rPr lang="en-US" dirty="0" smtClean="0"/>
              <a:t>How to fit? </a:t>
            </a:r>
          </a:p>
          <a:p>
            <a:r>
              <a:rPr lang="en-US" dirty="0" smtClean="0"/>
              <a:t>What is the loss </a:t>
            </a:r>
            <a:r>
              <a:rPr lang="ar-EG" dirty="0" smtClean="0"/>
              <a:t>)</a:t>
            </a:r>
            <a:r>
              <a:rPr lang="en-US" dirty="0" smtClean="0"/>
              <a:t>MSE </a:t>
            </a:r>
            <a:r>
              <a:rPr lang="en-US" dirty="0" smtClean="0"/>
              <a:t>or something </a:t>
            </a:r>
            <a:r>
              <a:rPr lang="en-US" dirty="0" smtClean="0"/>
              <a:t>else</a:t>
            </a:r>
            <a:r>
              <a:rPr lang="ar-EG" dirty="0" smtClean="0"/>
              <a:t>(</a:t>
            </a:r>
            <a:r>
              <a:rPr lang="en-US" dirty="0" smtClean="0"/>
              <a:t>?</a:t>
            </a:r>
            <a:endParaRPr lang="en-US" dirty="0"/>
          </a:p>
        </p:txBody>
      </p:sp>
      <p:pic>
        <p:nvPicPr>
          <p:cNvPr id="4" name="Picture 3"/>
          <p:cNvPicPr>
            <a:picLocks noChangeAspect="1"/>
          </p:cNvPicPr>
          <p:nvPr/>
        </p:nvPicPr>
        <p:blipFill>
          <a:blip r:embed="rId2"/>
          <a:stretch>
            <a:fillRect/>
          </a:stretch>
        </p:blipFill>
        <p:spPr>
          <a:xfrm>
            <a:off x="837905" y="1314445"/>
            <a:ext cx="2723477" cy="4105389"/>
          </a:xfrm>
          <a:prstGeom prst="rect">
            <a:avLst/>
          </a:prstGeom>
        </p:spPr>
      </p:pic>
      <p:pic>
        <p:nvPicPr>
          <p:cNvPr id="5" name="Picture 4"/>
          <p:cNvPicPr>
            <a:picLocks noChangeAspect="1"/>
          </p:cNvPicPr>
          <p:nvPr/>
        </p:nvPicPr>
        <p:blipFill>
          <a:blip r:embed="rId3"/>
          <a:stretch>
            <a:fillRect/>
          </a:stretch>
        </p:blipFill>
        <p:spPr>
          <a:xfrm>
            <a:off x="8664566" y="1314445"/>
            <a:ext cx="2725859" cy="410538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400550" y="2676525"/>
                <a:ext cx="3424848"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d>
                                </m:e>
                              </m:fun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1</m:t>
                              </m:r>
                            </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𝑝𝑟𝑒𝑑</m:t>
                                          </m:r>
                                        </m:sub>
                                      </m:sSub>
                                    </m:e>
                                  </m:d>
                                </m:e>
                              </m:fun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0</m:t>
                              </m:r>
                            </m:e>
                          </m:eqArr>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400550" y="2676525"/>
                <a:ext cx="3424848" cy="884281"/>
              </a:xfrm>
              <a:prstGeom prst="rect">
                <a:avLst/>
              </a:prstGeom>
              <a:blipFill rotWithShape="0">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a:stretch>
            <a:fillRect/>
          </a:stretch>
        </p:blipFill>
        <p:spPr>
          <a:xfrm>
            <a:off x="3074241" y="5536012"/>
            <a:ext cx="6077466" cy="1179113"/>
          </a:xfrm>
          <a:prstGeom prst="rect">
            <a:avLst/>
          </a:prstGeom>
        </p:spPr>
      </p:pic>
      <p:sp>
        <p:nvSpPr>
          <p:cNvPr id="7" name="Rectangle 6"/>
          <p:cNvSpPr/>
          <p:nvPr/>
        </p:nvSpPr>
        <p:spPr>
          <a:xfrm>
            <a:off x="3836059" y="4508427"/>
            <a:ext cx="4553829" cy="646331"/>
          </a:xfrm>
          <a:prstGeom prst="rect">
            <a:avLst/>
          </a:prstGeom>
        </p:spPr>
        <p:txBody>
          <a:bodyPr wrap="square">
            <a:spAutoFit/>
          </a:bodyPr>
          <a:lstStyle/>
          <a:p>
            <a:r>
              <a:rPr lang="en-US" dirty="0">
                <a:solidFill>
                  <a:srgbClr val="D1D5DB"/>
                </a:solidFill>
                <a:latin typeface="Söhne"/>
              </a:rPr>
              <a:t>binary cross </a:t>
            </a:r>
            <a:r>
              <a:rPr lang="en-US" dirty="0" smtClean="0">
                <a:solidFill>
                  <a:srgbClr val="D1D5DB"/>
                </a:solidFill>
                <a:latin typeface="Söhne"/>
              </a:rPr>
              <a:t>entropy </a:t>
            </a:r>
            <a:r>
              <a:rPr lang="en-GB" dirty="0" smtClean="0"/>
              <a:t>(</a:t>
            </a:r>
            <a:r>
              <a:rPr lang="en-GB" dirty="0"/>
              <a:t>also known as binary log loss or logistic loss)</a:t>
            </a:r>
            <a:endParaRPr lang="en-US" dirty="0"/>
          </a:p>
        </p:txBody>
      </p:sp>
    </p:spTree>
    <p:extLst>
      <p:ext uri="{BB962C8B-B14F-4D97-AF65-F5344CB8AC3E}">
        <p14:creationId xmlns:p14="http://schemas.microsoft.com/office/powerpoint/2010/main" val="1468133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 l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425" y="269380"/>
            <a:ext cx="8950325" cy="6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23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4141"/>
            <a:ext cx="2914650" cy="477795"/>
          </a:xfrm>
        </p:spPr>
        <p:txBody>
          <a:bodyPr>
            <a:normAutofit/>
          </a:bodyPr>
          <a:lstStyle/>
          <a:p>
            <a:r>
              <a:rPr lang="en-US" sz="2400" dirty="0"/>
              <a:t>logistic regression</a:t>
            </a:r>
          </a:p>
        </p:txBody>
      </p:sp>
      <mc:AlternateContent xmlns:mc="http://schemas.openxmlformats.org/markup-compatibility/2006">
        <mc:Choice xmlns:a14="http://schemas.microsoft.com/office/drawing/2010/main" Requires="a14">
          <p:sp>
            <p:nvSpPr>
              <p:cNvPr id="3" name="TextBox 2"/>
              <p:cNvSpPr txBox="1"/>
              <p:nvPr/>
            </p:nvSpPr>
            <p:spPr>
              <a:xfrm>
                <a:off x="1457326" y="1323975"/>
                <a:ext cx="10433241" cy="3707233"/>
              </a:xfrm>
              <a:prstGeom prst="rect">
                <a:avLst/>
              </a:prstGeom>
              <a:noFill/>
            </p:spPr>
            <p:txBody>
              <a:bodyPr wrap="none" rtlCol="0">
                <a:spAutoFit/>
              </a:bodyPr>
              <a:lstStyle/>
              <a:p>
                <a:r>
                  <a:rPr lang="en-US" sz="3600" dirty="0" smtClean="0"/>
                  <a:t>What is the loss differentiate with respect to </a:t>
                </a:r>
                <a:r>
                  <a:rPr lang="en-US" sz="3600" dirty="0" smtClean="0"/>
                  <a:t>parameters</a:t>
                </a:r>
                <a:r>
                  <a:rPr lang="en-US" sz="3600" dirty="0" smtClean="0"/>
                  <a:t>?</a:t>
                </a:r>
                <a:endParaRPr lang="en-US" sz="3600" dirty="0" smtClean="0"/>
              </a:p>
              <a:p>
                <a:pPr marL="285750" indent="-285750">
                  <a:buFont typeface="Arial" panose="020B0604020202020204" pitchFamily="34" charset="0"/>
                  <a:buChar char="•"/>
                </a:pPr>
                <a:r>
                  <a:rPr lang="en-US" sz="3600" dirty="0" smtClean="0"/>
                  <a:t>According to chain rule:</a:t>
                </a:r>
              </a:p>
              <a:p>
                <a:pPr marL="742950" lvl="1" indent="-285750">
                  <a:buFont typeface="Arial" panose="020B0604020202020204" pitchFamily="34" charset="0"/>
                  <a:buChar char="•"/>
                </a:pPr>
                <a14:m>
                  <m:oMath xmlns:m="http://schemas.openxmlformats.org/officeDocument/2006/math">
                    <m:f>
                      <m:fPr>
                        <m:ctrlPr>
                          <a:rPr lang="en-US" sz="3600" i="1" smtClean="0">
                            <a:latin typeface="Cambria Math" panose="02040503050406030204" pitchFamily="18" charset="0"/>
                          </a:rPr>
                        </m:ctrlPr>
                      </m:fPr>
                      <m:num>
                        <m:r>
                          <a:rPr lang="en-US" sz="3600" i="1" smtClean="0">
                            <a:latin typeface="Cambria Math" panose="02040503050406030204" pitchFamily="18" charset="0"/>
                          </a:rPr>
                          <m:t>𝜕</m:t>
                        </m:r>
                        <m:r>
                          <a:rPr lang="en-US" sz="3600" b="0" i="1" smtClean="0">
                            <a:latin typeface="Cambria Math" panose="02040503050406030204" pitchFamily="18" charset="0"/>
                          </a:rPr>
                          <m:t>𝐿</m:t>
                        </m:r>
                      </m:num>
                      <m:den>
                        <m:r>
                          <a:rPr lang="en-US" sz="3600" i="1" smtClean="0">
                            <a:latin typeface="Cambria Math" panose="02040503050406030204" pitchFamily="18" charset="0"/>
                          </a:rPr>
                          <m:t>𝜕</m:t>
                        </m:r>
                        <m:r>
                          <a:rPr lang="en-US" sz="3600" b="0" i="1" smtClean="0">
                            <a:latin typeface="Cambria Math" panose="02040503050406030204" pitchFamily="18" charset="0"/>
                          </a:rPr>
                          <m:t>𝑧</m:t>
                        </m:r>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𝐿</m:t>
                        </m:r>
                      </m:num>
                      <m:den>
                        <m:r>
                          <a:rPr lang="en-US" sz="3600" i="1">
                            <a:latin typeface="Cambria Math" panose="02040503050406030204" pitchFamily="18" charset="0"/>
                          </a:rPr>
                          <m:t>𝜕</m:t>
                        </m:r>
                        <m:r>
                          <a:rPr lang="en-US" sz="3600" b="0" i="1" smtClean="0">
                            <a:latin typeface="Cambria Math" panose="02040503050406030204" pitchFamily="18" charset="0"/>
                          </a:rPr>
                          <m:t>𝑎</m:t>
                        </m:r>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b="0" i="1" smtClean="0">
                            <a:latin typeface="Cambria Math" panose="02040503050406030204" pitchFamily="18" charset="0"/>
                          </a:rPr>
                          <m:t>𝑎</m:t>
                        </m:r>
                      </m:num>
                      <m:den>
                        <m:r>
                          <a:rPr lang="en-US" sz="3600" i="1">
                            <a:latin typeface="Cambria Math" panose="02040503050406030204" pitchFamily="18" charset="0"/>
                          </a:rPr>
                          <m:t>𝜕</m:t>
                        </m:r>
                        <m:r>
                          <a:rPr lang="en-US" sz="3600" b="0" i="1" smtClean="0">
                            <a:latin typeface="Cambria Math" panose="02040503050406030204" pitchFamily="18" charset="0"/>
                          </a:rPr>
                          <m:t>𝑠𝑖𝑔</m:t>
                        </m:r>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b="0" i="1" smtClean="0">
                            <a:latin typeface="Cambria Math" panose="02040503050406030204" pitchFamily="18" charset="0"/>
                          </a:rPr>
                          <m:t>𝑠𝑖𝑔</m:t>
                        </m:r>
                      </m:num>
                      <m:den>
                        <m:r>
                          <a:rPr lang="en-US" sz="3600" i="1">
                            <a:latin typeface="Cambria Math" panose="02040503050406030204" pitchFamily="18" charset="0"/>
                          </a:rPr>
                          <m:t>𝜕</m:t>
                        </m:r>
                        <m:r>
                          <a:rPr lang="en-US" sz="3600" b="0" i="1" smtClean="0">
                            <a:latin typeface="Cambria Math" panose="02040503050406030204" pitchFamily="18" charset="0"/>
                          </a:rPr>
                          <m:t>𝑧</m:t>
                        </m:r>
                      </m:den>
                    </m:f>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𝑝𝑟𝑒𝑑</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𝑟𝑒𝑎𝑙</m:t>
                        </m:r>
                      </m:sub>
                    </m:sSub>
                  </m:oMath>
                </a14:m>
                <a:endParaRPr lang="en-US" sz="3600" dirty="0" smtClean="0"/>
              </a:p>
              <a:p>
                <a:pPr marL="742950" lvl="1" indent="-285750">
                  <a:buFont typeface="Arial" panose="020B0604020202020204" pitchFamily="34" charset="0"/>
                  <a:buChar char="•"/>
                </a:pP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𝐿</m:t>
                        </m:r>
                      </m:num>
                      <m:den>
                        <m:r>
                          <a:rPr lang="en-US" sz="3600" i="1">
                            <a:latin typeface="Cambria Math" panose="02040503050406030204" pitchFamily="18" charset="0"/>
                          </a:rPr>
                          <m:t>𝜕</m:t>
                        </m:r>
                        <m:r>
                          <a:rPr lang="en-US" sz="3600" b="0" i="1" smtClean="0">
                            <a:latin typeface="Cambria Math" panose="02040503050406030204" pitchFamily="18" charset="0"/>
                          </a:rPr>
                          <m:t>𝑤</m:t>
                        </m:r>
                      </m:den>
                    </m:f>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i="1" smtClean="0">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𝑟𝑒𝑎𝑙</m:t>
                            </m:r>
                          </m:sub>
                        </m:sSub>
                      </m:e>
                    </m:d>
                    <m:r>
                      <a:rPr lang="en-US" sz="3600" b="0" i="1" smtClean="0">
                        <a:latin typeface="Cambria Math" panose="02040503050406030204" pitchFamily="18" charset="0"/>
                      </a:rPr>
                      <m:t>∗</m:t>
                    </m:r>
                    <m:r>
                      <a:rPr lang="en-US" sz="3600" b="0" i="1" smtClean="0">
                        <a:latin typeface="Cambria Math" panose="02040503050406030204" pitchFamily="18" charset="0"/>
                      </a:rPr>
                      <m:t>𝑋</m:t>
                    </m:r>
                    <m:r>
                      <a:rPr lang="en-US" sz="3600" b="0" i="1" smtClean="0">
                        <a:latin typeface="Cambria Math" panose="02040503050406030204" pitchFamily="18" charset="0"/>
                      </a:rPr>
                      <m:t> </m:t>
                    </m:r>
                  </m:oMath>
                </a14:m>
                <a:endParaRPr lang="en-US" sz="3600" b="0" dirty="0" smtClean="0"/>
              </a:p>
              <a:p>
                <a:pPr marL="742950" lvl="1" indent="-285750">
                  <a:buFont typeface="Arial" panose="020B0604020202020204" pitchFamily="34" charset="0"/>
                  <a:buChar char="•"/>
                </a:pP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𝐿</m:t>
                        </m:r>
                      </m:num>
                      <m:den>
                        <m:r>
                          <a:rPr lang="en-US" sz="3600" i="1">
                            <a:latin typeface="Cambria Math" panose="02040503050406030204" pitchFamily="18" charset="0"/>
                          </a:rPr>
                          <m:t>𝜕</m:t>
                        </m:r>
                        <m:r>
                          <a:rPr lang="en-US" sz="3600" b="0" i="1" smtClean="0">
                            <a:latin typeface="Cambria Math" panose="02040503050406030204" pitchFamily="18" charset="0"/>
                          </a:rPr>
                          <m:t>𝑏</m:t>
                        </m:r>
                      </m:den>
                    </m:f>
                    <m:r>
                      <a:rPr lang="en-US" sz="3600" i="1">
                        <a:latin typeface="Cambria Math" panose="02040503050406030204" pitchFamily="18" charset="0"/>
                      </a:rPr>
                      <m:t>=</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𝑝𝑟𝑒𝑑</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𝑦</m:t>
                            </m:r>
                          </m:e>
                          <m:sub>
                            <m:r>
                              <a:rPr lang="en-US" sz="3600" i="1">
                                <a:latin typeface="Cambria Math" panose="02040503050406030204" pitchFamily="18" charset="0"/>
                              </a:rPr>
                              <m:t>𝑟𝑒𝑎𝑙</m:t>
                            </m:r>
                          </m:sub>
                        </m:sSub>
                      </m:e>
                    </m:d>
                    <m:r>
                      <a:rPr lang="en-US" sz="3600" i="1">
                        <a:latin typeface="Cambria Math" panose="02040503050406030204" pitchFamily="18" charset="0"/>
                      </a:rPr>
                      <m:t> </m:t>
                    </m:r>
                  </m:oMath>
                </a14:m>
                <a:endParaRPr lang="en-US" sz="3600" dirty="0"/>
              </a:p>
            </p:txBody>
          </p:sp>
        </mc:Choice>
        <mc:Fallback>
          <p:sp>
            <p:nvSpPr>
              <p:cNvPr id="3" name="TextBox 2"/>
              <p:cNvSpPr txBox="1">
                <a:spLocks noRot="1" noChangeAspect="1" noMove="1" noResize="1" noEditPoints="1" noAdjustHandles="1" noChangeArrowheads="1" noChangeShapeType="1" noTextEdit="1"/>
              </p:cNvSpPr>
              <p:nvPr/>
            </p:nvSpPr>
            <p:spPr>
              <a:xfrm>
                <a:off x="1457326" y="1323975"/>
                <a:ext cx="10433241" cy="3707233"/>
              </a:xfrm>
              <a:prstGeom prst="rect">
                <a:avLst/>
              </a:prstGeom>
              <a:blipFill rotWithShape="0">
                <a:blip r:embed="rId2"/>
                <a:stretch>
                  <a:fillRect l="-1752" t="-2467" r="-818"/>
                </a:stretch>
              </a:blipFill>
            </p:spPr>
            <p:txBody>
              <a:bodyPr/>
              <a:lstStyle/>
              <a:p>
                <a:r>
                  <a:rPr lang="en-US">
                    <a:noFill/>
                  </a:rPr>
                  <a:t> </a:t>
                </a:r>
              </a:p>
            </p:txBody>
          </p:sp>
        </mc:Fallback>
      </mc:AlternateContent>
    </p:spTree>
    <p:extLst>
      <p:ext uri="{BB962C8B-B14F-4D97-AF65-F5344CB8AC3E}">
        <p14:creationId xmlns:p14="http://schemas.microsoft.com/office/powerpoint/2010/main" val="2927782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1623" y="537759"/>
            <a:ext cx="11488753" cy="5782482"/>
          </a:xfrm>
          <a:prstGeom prst="rect">
            <a:avLst/>
          </a:prstGeom>
        </p:spPr>
      </p:pic>
    </p:spTree>
    <p:extLst>
      <p:ext uri="{BB962C8B-B14F-4D97-AF65-F5344CB8AC3E}">
        <p14:creationId xmlns:p14="http://schemas.microsoft.com/office/powerpoint/2010/main" val="2923445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5150" y="232916"/>
            <a:ext cx="10021699" cy="6392167"/>
          </a:xfrm>
          <a:prstGeom prst="rect">
            <a:avLst/>
          </a:prstGeom>
        </p:spPr>
      </p:pic>
    </p:spTree>
    <p:extLst>
      <p:ext uri="{BB962C8B-B14F-4D97-AF65-F5344CB8AC3E}">
        <p14:creationId xmlns:p14="http://schemas.microsoft.com/office/powerpoint/2010/main" val="3863992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15922-5E61-4043-8F6E-80D252273C15}"/>
              </a:ext>
            </a:extLst>
          </p:cNvPr>
          <p:cNvSpPr>
            <a:spLocks noGrp="1"/>
          </p:cNvSpPr>
          <p:nvPr>
            <p:ph type="ctrTitle"/>
          </p:nvPr>
        </p:nvSpPr>
        <p:spPr>
          <a:xfrm>
            <a:off x="314251" y="437547"/>
            <a:ext cx="9440034" cy="1224639"/>
          </a:xfrm>
        </p:spPr>
        <p:txBody>
          <a:bodyPr>
            <a:normAutofit/>
          </a:bodyPr>
          <a:lstStyle/>
          <a:p>
            <a:pPr algn="l"/>
            <a:r>
              <a:rPr lang="en-US" sz="4400" dirty="0"/>
              <a:t>What is KNN ?</a:t>
            </a:r>
          </a:p>
        </p:txBody>
      </p:sp>
      <p:sp>
        <p:nvSpPr>
          <p:cNvPr id="30" name="Subtitle 29">
            <a:extLst>
              <a:ext uri="{FF2B5EF4-FFF2-40B4-BE49-F238E27FC236}">
                <a16:creationId xmlns="" xmlns:a16="http://schemas.microsoft.com/office/drawing/2014/main" id="{0168A6D2-A982-4D9C-A2DC-383B8E090247}"/>
              </a:ext>
            </a:extLst>
          </p:cNvPr>
          <p:cNvSpPr>
            <a:spLocks noGrp="1"/>
          </p:cNvSpPr>
          <p:nvPr>
            <p:ph type="subTitle" idx="1"/>
          </p:nvPr>
        </p:nvSpPr>
        <p:spPr>
          <a:xfrm>
            <a:off x="314251" y="3636273"/>
            <a:ext cx="10496476" cy="2784180"/>
          </a:xfrm>
        </p:spPr>
        <p:txBody>
          <a:bodyPr>
            <a:normAutofit/>
          </a:bodyPr>
          <a:lstStyle/>
          <a:p>
            <a:pPr marL="342900" indent="-342900" algn="l">
              <a:buSzPct val="120000"/>
              <a:buFont typeface="Arial" panose="020B0604020202020204" pitchFamily="34" charset="0"/>
              <a:buChar char="•"/>
            </a:pPr>
            <a:r>
              <a:rPr lang="en-US" dirty="0"/>
              <a:t>KNN : </a:t>
            </a:r>
            <a:r>
              <a:rPr lang="en-US" b="0" i="0" dirty="0">
                <a:effectLst/>
                <a:latin typeface="source-serif-pro"/>
              </a:rPr>
              <a:t>is a simple algorithm that stores all the available cases and classifies the new data or case based on a </a:t>
            </a:r>
            <a:r>
              <a:rPr lang="en-US" b="1" dirty="0">
                <a:effectLst/>
                <a:latin typeface="source-serif-pro"/>
              </a:rPr>
              <a:t>S</a:t>
            </a:r>
            <a:r>
              <a:rPr lang="en-US" b="1" i="0" dirty="0">
                <a:effectLst/>
                <a:latin typeface="source-serif-pro"/>
              </a:rPr>
              <a:t>imilarity </a:t>
            </a:r>
            <a:r>
              <a:rPr lang="en-US" b="1" dirty="0">
                <a:effectLst/>
                <a:latin typeface="source-serif-pro"/>
              </a:rPr>
              <a:t>M</a:t>
            </a:r>
            <a:r>
              <a:rPr lang="en-US" b="1" i="0" dirty="0">
                <a:effectLst/>
                <a:latin typeface="source-serif-pro"/>
              </a:rPr>
              <a:t>easure </a:t>
            </a:r>
            <a:r>
              <a:rPr lang="en-US" b="0" i="0" dirty="0">
                <a:effectLst/>
                <a:latin typeface="source-serif-pro"/>
              </a:rPr>
              <a:t>.</a:t>
            </a:r>
          </a:p>
          <a:p>
            <a:pPr marL="342900" indent="-342900" algn="l">
              <a:buSzPct val="120000"/>
              <a:buFont typeface="Arial" panose="020B0604020202020204" pitchFamily="34" charset="0"/>
              <a:buChar char="•"/>
            </a:pPr>
            <a:r>
              <a:rPr lang="en-US" dirty="0">
                <a:effectLst/>
                <a:latin typeface="source-serif-pro"/>
              </a:rPr>
              <a:t>KNN also Know as </a:t>
            </a:r>
            <a:r>
              <a:rPr lang="en-US" b="0" i="0" dirty="0">
                <a:effectLst/>
                <a:latin typeface="IBM Plex Sans" panose="020B0503050203000203" pitchFamily="34" charset="0"/>
              </a:rPr>
              <a:t>is a </a:t>
            </a:r>
            <a:r>
              <a:rPr lang="en-US" b="1" dirty="0">
                <a:effectLst/>
                <a:latin typeface="IBM Plex Sans" panose="020B0503050203000203" pitchFamily="34" charset="0"/>
              </a:rPr>
              <a:t>N</a:t>
            </a:r>
            <a:r>
              <a:rPr lang="en-US" b="1" i="0" dirty="0">
                <a:effectLst/>
                <a:latin typeface="IBM Plex Sans" panose="020B0503050203000203" pitchFamily="34" charset="0"/>
              </a:rPr>
              <a:t>on-parametric</a:t>
            </a:r>
            <a:r>
              <a:rPr lang="en-US" dirty="0">
                <a:effectLst/>
                <a:latin typeface="IBM Plex Sans" panose="020B0503050203000203" pitchFamily="34" charset="0"/>
              </a:rPr>
              <a:t> Machine Learning Algorithm</a:t>
            </a:r>
            <a:r>
              <a:rPr lang="en-US" b="0" i="0" dirty="0">
                <a:effectLst/>
                <a:latin typeface="IBM Plex Sans" panose="020B0503050203000203" pitchFamily="34" charset="0"/>
              </a:rPr>
              <a:t>, which uses proximity to make classifications or predictions about the grouping of an individual data point.</a:t>
            </a:r>
            <a:endParaRPr lang="en-US" b="0" i="0" dirty="0">
              <a:effectLst/>
              <a:latin typeface="source-serif-pro"/>
            </a:endParaRPr>
          </a:p>
          <a:p>
            <a:pPr marL="342900" indent="-342900" algn="l">
              <a:buSzPct val="120000"/>
              <a:buFont typeface="Arial" panose="020B0604020202020204" pitchFamily="34" charset="0"/>
              <a:buChar char="•"/>
            </a:pPr>
            <a:endParaRPr lang="en-US" b="0" i="0" dirty="0">
              <a:effectLst/>
              <a:latin typeface="source-serif-pro"/>
            </a:endParaRPr>
          </a:p>
        </p:txBody>
      </p:sp>
      <p:sp>
        <p:nvSpPr>
          <p:cNvPr id="6" name="Rectangle: Rounded Corners 5">
            <a:extLst>
              <a:ext uri="{FF2B5EF4-FFF2-40B4-BE49-F238E27FC236}">
                <a16:creationId xmlns="" xmlns:a16="http://schemas.microsoft.com/office/drawing/2014/main" id="{3042E33B-4F21-48CB-B7D0-82B76C22EB96}"/>
              </a:ext>
            </a:extLst>
          </p:cNvPr>
          <p:cNvSpPr/>
          <p:nvPr/>
        </p:nvSpPr>
        <p:spPr>
          <a:xfrm>
            <a:off x="177553" y="2068497"/>
            <a:ext cx="2405849" cy="861134"/>
          </a:xfrm>
          <a:prstGeom prst="roundRect">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Supervised </a:t>
            </a:r>
            <a:r>
              <a:rPr lang="en-US" sz="2000" dirty="0"/>
              <a:t>Learning</a:t>
            </a:r>
            <a:endParaRPr lang="en-US" dirty="0"/>
          </a:p>
        </p:txBody>
      </p:sp>
      <p:sp>
        <p:nvSpPr>
          <p:cNvPr id="7" name="Rectangle: Rounded Corners 6">
            <a:extLst>
              <a:ext uri="{FF2B5EF4-FFF2-40B4-BE49-F238E27FC236}">
                <a16:creationId xmlns="" xmlns:a16="http://schemas.microsoft.com/office/drawing/2014/main" id="{90AA6244-47B9-4634-8385-836F9CAAB75B}"/>
              </a:ext>
            </a:extLst>
          </p:cNvPr>
          <p:cNvSpPr/>
          <p:nvPr/>
        </p:nvSpPr>
        <p:spPr>
          <a:xfrm>
            <a:off x="4216895" y="2068497"/>
            <a:ext cx="2894120" cy="861134"/>
          </a:xfrm>
          <a:prstGeom prst="roundRect">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dirty="0"/>
              <a:t>Classification</a:t>
            </a:r>
          </a:p>
        </p:txBody>
      </p:sp>
      <p:sp>
        <p:nvSpPr>
          <p:cNvPr id="10" name="Rectangle: Rounded Corners 9">
            <a:extLst>
              <a:ext uri="{FF2B5EF4-FFF2-40B4-BE49-F238E27FC236}">
                <a16:creationId xmlns="" xmlns:a16="http://schemas.microsoft.com/office/drawing/2014/main" id="{7894DE98-4959-4FBF-A95E-F3B37CA8F9AC}"/>
              </a:ext>
            </a:extLst>
          </p:cNvPr>
          <p:cNvSpPr/>
          <p:nvPr/>
        </p:nvSpPr>
        <p:spPr>
          <a:xfrm>
            <a:off x="8851037" y="2068497"/>
            <a:ext cx="3133816" cy="861134"/>
          </a:xfrm>
          <a:prstGeom prst="roundRect">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KNN (</a:t>
            </a:r>
            <a:r>
              <a:rPr lang="en-US" sz="1800" dirty="0"/>
              <a:t>K–Nearest Neighbors )</a:t>
            </a:r>
            <a:endParaRPr lang="en-US" dirty="0"/>
          </a:p>
        </p:txBody>
      </p:sp>
      <p:sp>
        <p:nvSpPr>
          <p:cNvPr id="28" name="Arrow: Right 27">
            <a:extLst>
              <a:ext uri="{FF2B5EF4-FFF2-40B4-BE49-F238E27FC236}">
                <a16:creationId xmlns="" xmlns:a16="http://schemas.microsoft.com/office/drawing/2014/main" id="{4F9A4462-2B29-49CD-B206-64DA65741937}"/>
              </a:ext>
            </a:extLst>
          </p:cNvPr>
          <p:cNvSpPr/>
          <p:nvPr/>
        </p:nvSpPr>
        <p:spPr>
          <a:xfrm>
            <a:off x="2840855" y="2175029"/>
            <a:ext cx="1083076" cy="701336"/>
          </a:xfrm>
          <a:prstGeom prst="rightArrow">
            <a:avLst>
              <a:gd name="adj1" fmla="val 50000"/>
              <a:gd name="adj2" fmla="val 6021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Arrow: Right 28">
            <a:extLst>
              <a:ext uri="{FF2B5EF4-FFF2-40B4-BE49-F238E27FC236}">
                <a16:creationId xmlns="" xmlns:a16="http://schemas.microsoft.com/office/drawing/2014/main" id="{B105C339-7033-4F4A-806B-CBB7CC40AC6B}"/>
              </a:ext>
            </a:extLst>
          </p:cNvPr>
          <p:cNvSpPr/>
          <p:nvPr/>
        </p:nvSpPr>
        <p:spPr>
          <a:xfrm>
            <a:off x="7403979" y="2175029"/>
            <a:ext cx="1154094" cy="701336"/>
          </a:xfrm>
          <a:prstGeom prst="rightArrow">
            <a:avLst>
              <a:gd name="adj1" fmla="val 50000"/>
              <a:gd name="adj2" fmla="val 5823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30535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9CEAA-02F9-4E2C-A102-8D6FE8A7708A}"/>
              </a:ext>
            </a:extLst>
          </p:cNvPr>
          <p:cNvSpPr>
            <a:spLocks noGrp="1"/>
          </p:cNvSpPr>
          <p:nvPr>
            <p:ph type="title"/>
          </p:nvPr>
        </p:nvSpPr>
        <p:spPr/>
        <p:txBody>
          <a:bodyPr>
            <a:normAutofit/>
          </a:bodyPr>
          <a:lstStyle/>
          <a:p>
            <a:pPr algn="l"/>
            <a:r>
              <a:rPr lang="en-US" sz="4000" dirty="0"/>
              <a:t>What K Represent ?</a:t>
            </a:r>
          </a:p>
        </p:txBody>
      </p:sp>
      <p:sp>
        <p:nvSpPr>
          <p:cNvPr id="3" name="Content Placeholder 2">
            <a:extLst>
              <a:ext uri="{FF2B5EF4-FFF2-40B4-BE49-F238E27FC236}">
                <a16:creationId xmlns="" xmlns:a16="http://schemas.microsoft.com/office/drawing/2014/main" id="{96F933BD-D0E1-40F7-8506-E3ADD35F0ADD}"/>
              </a:ext>
            </a:extLst>
          </p:cNvPr>
          <p:cNvSpPr>
            <a:spLocks noGrp="1"/>
          </p:cNvSpPr>
          <p:nvPr>
            <p:ph idx="1"/>
          </p:nvPr>
        </p:nvSpPr>
        <p:spPr/>
        <p:txBody>
          <a:bodyPr/>
          <a:lstStyle/>
          <a:p>
            <a:pPr>
              <a:buFont typeface="Wingdings" panose="05000000000000000000" pitchFamily="2" charset="2"/>
              <a:buChar char="q"/>
            </a:pPr>
            <a:r>
              <a:rPr lang="en-US" b="0" i="0" dirty="0">
                <a:solidFill>
                  <a:schemeClr val="tx1"/>
                </a:solidFill>
                <a:effectLst/>
                <a:latin typeface="IBM Plex Sans" panose="020B0503050203000203" pitchFamily="34" charset="0"/>
              </a:rPr>
              <a:t>The k value in the k-NN algorithm defines how many neighbors will be checked to determine the classification of a specific query point.</a:t>
            </a:r>
          </a:p>
          <a:p>
            <a:pPr>
              <a:buFont typeface="Wingdings" panose="05000000000000000000" pitchFamily="2" charset="2"/>
              <a:buChar char="q"/>
            </a:pPr>
            <a:endParaRPr lang="en-US" dirty="0">
              <a:solidFill>
                <a:schemeClr val="tx1"/>
              </a:solidFill>
              <a:effectLst/>
              <a:latin typeface="IBM Plex Sans" panose="020B0503050203000203" pitchFamily="34" charset="0"/>
            </a:endParaRPr>
          </a:p>
          <a:p>
            <a:pPr>
              <a:buFont typeface="Wingdings" panose="05000000000000000000" pitchFamily="2" charset="2"/>
              <a:buChar char="q"/>
            </a:pPr>
            <a:endParaRPr lang="en-US" b="0" i="0" dirty="0">
              <a:solidFill>
                <a:schemeClr val="tx1"/>
              </a:solidFill>
              <a:effectLst/>
              <a:latin typeface="IBM Plex Sans" panose="020B0503050203000203" pitchFamily="34" charset="0"/>
            </a:endParaRPr>
          </a:p>
          <a:p>
            <a:pPr>
              <a:buFont typeface="Wingdings" panose="05000000000000000000" pitchFamily="2" charset="2"/>
              <a:buChar char="q"/>
            </a:pPr>
            <a:r>
              <a:rPr lang="en-US" b="0" i="0" dirty="0">
                <a:solidFill>
                  <a:schemeClr val="tx1"/>
                </a:solidFill>
                <a:effectLst/>
                <a:latin typeface="IBM Plex Sans" panose="020B0503050203000203" pitchFamily="34" charset="0"/>
              </a:rPr>
              <a:t>For example, if k=1, the instance will be assigned to the same class as its single nearest neighbor. </a:t>
            </a:r>
          </a:p>
        </p:txBody>
      </p:sp>
    </p:spTree>
    <p:extLst>
      <p:ext uri="{BB962C8B-B14F-4D97-AF65-F5344CB8AC3E}">
        <p14:creationId xmlns:p14="http://schemas.microsoft.com/office/powerpoint/2010/main" val="3875019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D1A25A-9EB9-4EA0-A80E-211D75B5CDB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 xmlns:a16="http://schemas.microsoft.com/office/drawing/2014/main" id="{88C95E1B-B43C-4FAD-B119-1F74B40167F3}"/>
              </a:ext>
            </a:extLst>
          </p:cNvPr>
          <p:cNvSpPr>
            <a:spLocks noGrp="1"/>
          </p:cNvSpPr>
          <p:nvPr>
            <p:ph idx="1"/>
          </p:nvPr>
        </p:nvSpPr>
        <p:spPr/>
        <p:txBody>
          <a:bodyPr>
            <a:normAutofit/>
          </a:bodyPr>
          <a:lstStyle/>
          <a:p>
            <a:pPr>
              <a:buFont typeface="Wingdings" panose="05000000000000000000" pitchFamily="2" charset="2"/>
              <a:buChar char="q"/>
            </a:pPr>
            <a:r>
              <a:rPr lang="en-US" sz="3200" dirty="0"/>
              <a:t> Which model is better between K=1 and K=15?</a:t>
            </a:r>
          </a:p>
          <a:p>
            <a:pPr marL="36900" indent="0">
              <a:buNone/>
            </a:pPr>
            <a:endParaRPr lang="en-US" sz="3200" dirty="0"/>
          </a:p>
          <a:p>
            <a:pPr>
              <a:buFont typeface="Wingdings" panose="05000000000000000000" pitchFamily="2" charset="2"/>
              <a:buChar char="q"/>
            </a:pPr>
            <a:r>
              <a:rPr lang="en-US" sz="3200" dirty="0"/>
              <a:t> Why ?</a:t>
            </a:r>
          </a:p>
        </p:txBody>
      </p:sp>
    </p:spTree>
    <p:extLst>
      <p:ext uri="{BB962C8B-B14F-4D97-AF65-F5344CB8AC3E}">
        <p14:creationId xmlns:p14="http://schemas.microsoft.com/office/powerpoint/2010/main" val="346401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C0824-30FA-436E-A39F-A24735A8058E}"/>
              </a:ext>
            </a:extLst>
          </p:cNvPr>
          <p:cNvSpPr>
            <a:spLocks noGrp="1"/>
          </p:cNvSpPr>
          <p:nvPr>
            <p:ph type="title"/>
          </p:nvPr>
        </p:nvSpPr>
        <p:spPr/>
        <p:txBody>
          <a:bodyPr>
            <a:normAutofit/>
          </a:bodyPr>
          <a:lstStyle/>
          <a:p>
            <a:pPr algn="l"/>
            <a:r>
              <a:rPr lang="en-US" dirty="0"/>
              <a:t>Choosing the value of k :</a:t>
            </a:r>
          </a:p>
        </p:txBody>
      </p:sp>
      <p:sp>
        <p:nvSpPr>
          <p:cNvPr id="3" name="Content Placeholder 2">
            <a:extLst>
              <a:ext uri="{FF2B5EF4-FFF2-40B4-BE49-F238E27FC236}">
                <a16:creationId xmlns="" xmlns:a16="http://schemas.microsoft.com/office/drawing/2014/main" id="{743A1D6A-D8D9-47B2-8465-391D96FC07D7}"/>
              </a:ext>
            </a:extLst>
          </p:cNvPr>
          <p:cNvSpPr>
            <a:spLocks noGrp="1"/>
          </p:cNvSpPr>
          <p:nvPr>
            <p:ph idx="1"/>
          </p:nvPr>
        </p:nvSpPr>
        <p:spPr>
          <a:xfrm>
            <a:off x="913795" y="1766656"/>
            <a:ext cx="10353762" cy="4024543"/>
          </a:xfrm>
        </p:spPr>
        <p:txBody>
          <a:bodyPr/>
          <a:lstStyle/>
          <a:p>
            <a:r>
              <a:rPr lang="en-US" dirty="0"/>
              <a:t>If k is too small, sensitive to noise points  </a:t>
            </a:r>
          </a:p>
          <a:p>
            <a:r>
              <a:rPr lang="en-US" dirty="0"/>
              <a:t>If k is too large, neighborhood may include points from other classes</a:t>
            </a:r>
          </a:p>
        </p:txBody>
      </p:sp>
      <p:pic>
        <p:nvPicPr>
          <p:cNvPr id="5" name="Picture 4">
            <a:extLst>
              <a:ext uri="{FF2B5EF4-FFF2-40B4-BE49-F238E27FC236}">
                <a16:creationId xmlns="" xmlns:a16="http://schemas.microsoft.com/office/drawing/2014/main" id="{35D7ACD6-D43F-4D84-ADEB-C45FE49E7074}"/>
              </a:ext>
            </a:extLst>
          </p:cNvPr>
          <p:cNvPicPr>
            <a:picLocks noChangeAspect="1"/>
          </p:cNvPicPr>
          <p:nvPr/>
        </p:nvPicPr>
        <p:blipFill>
          <a:blip r:embed="rId2"/>
          <a:stretch>
            <a:fillRect/>
          </a:stretch>
        </p:blipFill>
        <p:spPr>
          <a:xfrm>
            <a:off x="6230579" y="3023956"/>
            <a:ext cx="3246401" cy="2682472"/>
          </a:xfrm>
          <a:prstGeom prst="rect">
            <a:avLst/>
          </a:prstGeom>
        </p:spPr>
      </p:pic>
    </p:spTree>
    <p:extLst>
      <p:ext uri="{BB962C8B-B14F-4D97-AF65-F5344CB8AC3E}">
        <p14:creationId xmlns:p14="http://schemas.microsoft.com/office/powerpoint/2010/main" val="2703749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0BD1AA-1BB2-4DA4-8742-EB8B0626CE67}"/>
              </a:ext>
            </a:extLst>
          </p:cNvPr>
          <p:cNvSpPr>
            <a:spLocks noGrp="1"/>
          </p:cNvSpPr>
          <p:nvPr>
            <p:ph type="title"/>
          </p:nvPr>
        </p:nvSpPr>
        <p:spPr/>
        <p:txBody>
          <a:bodyPr/>
          <a:lstStyle/>
          <a:p>
            <a:pPr algn="l"/>
            <a:r>
              <a:rPr lang="en-US" dirty="0"/>
              <a:t>So What is Similarity Measure ?</a:t>
            </a:r>
          </a:p>
        </p:txBody>
      </p:sp>
      <p:sp>
        <p:nvSpPr>
          <p:cNvPr id="5" name="Content Placeholder 4">
            <a:extLst>
              <a:ext uri="{FF2B5EF4-FFF2-40B4-BE49-F238E27FC236}">
                <a16:creationId xmlns="" xmlns:a16="http://schemas.microsoft.com/office/drawing/2014/main" id="{FDB32387-5D43-4FEC-B67D-21E783687293}"/>
              </a:ext>
            </a:extLst>
          </p:cNvPr>
          <p:cNvSpPr>
            <a:spLocks noGrp="1"/>
          </p:cNvSpPr>
          <p:nvPr>
            <p:ph idx="1"/>
          </p:nvPr>
        </p:nvSpPr>
        <p:spPr/>
        <p:txBody>
          <a:bodyPr>
            <a:normAutofit/>
          </a:bodyPr>
          <a:lstStyle/>
          <a:p>
            <a:pPr>
              <a:buFont typeface="Wingdings" panose="05000000000000000000" pitchFamily="2" charset="2"/>
              <a:buChar char="q"/>
            </a:pPr>
            <a:r>
              <a:rPr lang="en-US" sz="3200" dirty="0"/>
              <a:t>Similarity :</a:t>
            </a:r>
            <a:r>
              <a:rPr lang="en-US" sz="2400" b="0" i="0" dirty="0">
                <a:solidFill>
                  <a:srgbClr val="292929"/>
                </a:solidFill>
                <a:effectLst/>
                <a:latin typeface="source-serif-pro"/>
              </a:rPr>
              <a:t> </a:t>
            </a:r>
            <a:r>
              <a:rPr lang="en-US" sz="2400" b="0" i="0" dirty="0">
                <a:solidFill>
                  <a:schemeClr val="tx1"/>
                </a:solidFill>
                <a:effectLst/>
                <a:latin typeface="source-serif-pro"/>
              </a:rPr>
              <a:t>is a way of measuring how data samples are related or closed to each other.</a:t>
            </a:r>
            <a:endParaRPr lang="en-US" sz="3200" dirty="0">
              <a:solidFill>
                <a:schemeClr val="tx1"/>
              </a:solidFill>
            </a:endParaRPr>
          </a:p>
          <a:p>
            <a:pPr marL="36900" indent="0">
              <a:buNone/>
            </a:pPr>
            <a:r>
              <a:rPr lang="en-US" sz="2400" dirty="0"/>
              <a:t>     &gt; </a:t>
            </a:r>
            <a:r>
              <a:rPr lang="en-US" sz="2400" b="0" i="0" dirty="0">
                <a:solidFill>
                  <a:schemeClr val="tx1"/>
                </a:solidFill>
                <a:effectLst/>
              </a:rPr>
              <a:t>is usually expressed as a numerical value</a:t>
            </a:r>
            <a:endParaRPr lang="en-US" sz="2800" dirty="0">
              <a:solidFill>
                <a:schemeClr val="tx1"/>
              </a:solidFill>
            </a:endParaRPr>
          </a:p>
          <a:p>
            <a:pPr marL="36900" indent="0">
              <a:buNone/>
            </a:pPr>
            <a:r>
              <a:rPr lang="en-US" sz="2400" dirty="0"/>
              <a:t>     &gt; Is higher when two point  are more alike.</a:t>
            </a:r>
          </a:p>
          <a:p>
            <a:pPr marL="36900" indent="0">
              <a:buNone/>
            </a:pPr>
            <a:r>
              <a:rPr lang="en-US" sz="2400" dirty="0"/>
              <a:t>     &gt; Often falls in the range [0,1]</a:t>
            </a:r>
          </a:p>
          <a:p>
            <a:pPr>
              <a:buFont typeface="Wingdings" panose="05000000000000000000" pitchFamily="2" charset="2"/>
              <a:buChar char="q"/>
            </a:pPr>
            <a:r>
              <a:rPr lang="en-US" sz="2400" dirty="0"/>
              <a:t>Dissimilarity </a:t>
            </a:r>
            <a:endParaRPr lang="en-US" sz="3200" dirty="0"/>
          </a:p>
          <a:p>
            <a:pPr>
              <a:buFont typeface="Arial" panose="020B0604020202020204" pitchFamily="34" charset="0"/>
              <a:buChar char="•"/>
            </a:pPr>
            <a:endParaRPr lang="en-US" sz="3200" dirty="0"/>
          </a:p>
          <a:p>
            <a:pPr marL="36900" indent="0">
              <a:buNone/>
            </a:pPr>
            <a:endParaRPr lang="en-US" dirty="0"/>
          </a:p>
        </p:txBody>
      </p:sp>
    </p:spTree>
    <p:extLst>
      <p:ext uri="{BB962C8B-B14F-4D97-AF65-F5344CB8AC3E}">
        <p14:creationId xmlns:p14="http://schemas.microsoft.com/office/powerpoint/2010/main" val="3524527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71577B-C6FA-461A-A936-68D1DF040200}"/>
              </a:ext>
            </a:extLst>
          </p:cNvPr>
          <p:cNvSpPr>
            <a:spLocks noGrp="1"/>
          </p:cNvSpPr>
          <p:nvPr>
            <p:ph type="title"/>
          </p:nvPr>
        </p:nvSpPr>
        <p:spPr/>
        <p:txBody>
          <a:bodyPr>
            <a:normAutofit/>
          </a:bodyPr>
          <a:lstStyle/>
          <a:p>
            <a:r>
              <a:rPr lang="en-US" sz="4000" dirty="0"/>
              <a:t>Determine the method of measure (</a:t>
            </a:r>
            <a:r>
              <a:rPr lang="en-US" sz="4000" b="1" dirty="0"/>
              <a:t>Metrics</a:t>
            </a:r>
            <a:r>
              <a:rPr lang="en-US" sz="4000" dirty="0"/>
              <a:t>)</a:t>
            </a:r>
          </a:p>
        </p:txBody>
      </p:sp>
      <p:sp>
        <p:nvSpPr>
          <p:cNvPr id="3" name="Content Placeholder 2">
            <a:extLst>
              <a:ext uri="{FF2B5EF4-FFF2-40B4-BE49-F238E27FC236}">
                <a16:creationId xmlns="" xmlns:a16="http://schemas.microsoft.com/office/drawing/2014/main" id="{B5E9A295-08A4-4708-899C-6ECF64D89BC6}"/>
              </a:ext>
            </a:extLst>
          </p:cNvPr>
          <p:cNvSpPr>
            <a:spLocks noGrp="1"/>
          </p:cNvSpPr>
          <p:nvPr>
            <p:ph sz="half" idx="1"/>
          </p:nvPr>
        </p:nvSpPr>
        <p:spPr/>
        <p:txBody>
          <a:bodyPr/>
          <a:lstStyle/>
          <a:p>
            <a:r>
              <a:rPr lang="en-US" b="1" i="0" dirty="0">
                <a:solidFill>
                  <a:schemeClr val="tx1"/>
                </a:solidFill>
                <a:effectLst/>
              </a:rPr>
              <a:t>Euclidean</a:t>
            </a:r>
            <a:r>
              <a:rPr lang="en-US" b="1" i="0" dirty="0">
                <a:solidFill>
                  <a:srgbClr val="161616"/>
                </a:solidFill>
                <a:effectLst/>
              </a:rPr>
              <a:t> </a:t>
            </a:r>
            <a:r>
              <a:rPr lang="en-US" b="1" i="0" dirty="0">
                <a:solidFill>
                  <a:schemeClr val="tx1"/>
                </a:solidFill>
                <a:effectLst/>
              </a:rPr>
              <a:t>distance</a:t>
            </a:r>
            <a:endParaRPr lang="en-US" dirty="0">
              <a:solidFill>
                <a:schemeClr val="tx1"/>
              </a:solidFill>
            </a:endParaRPr>
          </a:p>
        </p:txBody>
      </p:sp>
      <p:sp>
        <p:nvSpPr>
          <p:cNvPr id="4" name="Content Placeholder 3">
            <a:extLst>
              <a:ext uri="{FF2B5EF4-FFF2-40B4-BE49-F238E27FC236}">
                <a16:creationId xmlns="" xmlns:a16="http://schemas.microsoft.com/office/drawing/2014/main" id="{3563397B-FB64-4D08-B1E3-443DB5007B47}"/>
              </a:ext>
            </a:extLst>
          </p:cNvPr>
          <p:cNvSpPr>
            <a:spLocks noGrp="1"/>
          </p:cNvSpPr>
          <p:nvPr>
            <p:ph sz="half" idx="2"/>
          </p:nvPr>
        </p:nvSpPr>
        <p:spPr/>
        <p:txBody>
          <a:bodyPr/>
          <a:lstStyle/>
          <a:p>
            <a:r>
              <a:rPr lang="en-US" b="1" i="0" dirty="0">
                <a:solidFill>
                  <a:schemeClr val="tx1"/>
                </a:solidFill>
                <a:effectLst/>
              </a:rPr>
              <a:t>Manhattan</a:t>
            </a:r>
            <a:r>
              <a:rPr lang="en-US" b="1" i="0" dirty="0">
                <a:solidFill>
                  <a:schemeClr val="tx1"/>
                </a:solidFill>
                <a:effectLst/>
                <a:latin typeface="IBM Plex Sans" panose="020B0503050203000203" pitchFamily="34" charset="0"/>
              </a:rPr>
              <a:t> </a:t>
            </a:r>
            <a:r>
              <a:rPr lang="en-US" b="1" i="0" dirty="0">
                <a:solidFill>
                  <a:schemeClr val="tx1"/>
                </a:solidFill>
                <a:effectLst/>
              </a:rPr>
              <a:t>distance</a:t>
            </a:r>
            <a:r>
              <a:rPr lang="en-US" b="1" i="0" dirty="0">
                <a:solidFill>
                  <a:schemeClr val="tx1"/>
                </a:solidFill>
                <a:effectLst/>
                <a:latin typeface="IBM Plex Sans" panose="020B0503050203000203" pitchFamily="34" charset="0"/>
              </a:rPr>
              <a:t> </a:t>
            </a:r>
            <a:r>
              <a:rPr lang="en-US" b="1" i="0" dirty="0">
                <a:solidFill>
                  <a:srgbClr val="161616"/>
                </a:solidFill>
                <a:effectLst/>
                <a:latin typeface="IBM Plex Sans" panose="020B0503050203000203" pitchFamily="34" charset="0"/>
              </a:rPr>
              <a:t>(</a:t>
            </a:r>
            <a:endParaRPr lang="en-US" dirty="0"/>
          </a:p>
        </p:txBody>
      </p:sp>
      <p:pic>
        <p:nvPicPr>
          <p:cNvPr id="6" name="Picture 5">
            <a:extLst>
              <a:ext uri="{FF2B5EF4-FFF2-40B4-BE49-F238E27FC236}">
                <a16:creationId xmlns="" xmlns:a16="http://schemas.microsoft.com/office/drawing/2014/main" id="{1799E5FA-D7A4-4ED9-9766-23BE4A44122C}"/>
              </a:ext>
            </a:extLst>
          </p:cNvPr>
          <p:cNvPicPr>
            <a:picLocks noChangeAspect="1"/>
          </p:cNvPicPr>
          <p:nvPr/>
        </p:nvPicPr>
        <p:blipFill>
          <a:blip r:embed="rId2"/>
          <a:stretch>
            <a:fillRect/>
          </a:stretch>
        </p:blipFill>
        <p:spPr>
          <a:xfrm>
            <a:off x="908461" y="2750011"/>
            <a:ext cx="4862175" cy="2949110"/>
          </a:xfrm>
          <a:prstGeom prst="rect">
            <a:avLst/>
          </a:prstGeom>
        </p:spPr>
      </p:pic>
      <p:pic>
        <p:nvPicPr>
          <p:cNvPr id="8" name="Picture 7">
            <a:extLst>
              <a:ext uri="{FF2B5EF4-FFF2-40B4-BE49-F238E27FC236}">
                <a16:creationId xmlns="" xmlns:a16="http://schemas.microsoft.com/office/drawing/2014/main" id="{3A8E77F1-B384-405D-B11E-C4C811E8B186}"/>
              </a:ext>
            </a:extLst>
          </p:cNvPr>
          <p:cNvPicPr>
            <a:picLocks noChangeAspect="1"/>
          </p:cNvPicPr>
          <p:nvPr/>
        </p:nvPicPr>
        <p:blipFill>
          <a:blip r:embed="rId3"/>
          <a:stretch>
            <a:fillRect/>
          </a:stretch>
        </p:blipFill>
        <p:spPr>
          <a:xfrm>
            <a:off x="6410716" y="2687251"/>
            <a:ext cx="4856841" cy="3011870"/>
          </a:xfrm>
          <a:prstGeom prst="rect">
            <a:avLst/>
          </a:prstGeom>
        </p:spPr>
      </p:pic>
    </p:spTree>
    <p:extLst>
      <p:ext uri="{BB962C8B-B14F-4D97-AF65-F5344CB8AC3E}">
        <p14:creationId xmlns:p14="http://schemas.microsoft.com/office/powerpoint/2010/main" val="3500489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F060A0-6E6C-4AA8-9DD5-89CA23A15EBA}"/>
              </a:ext>
            </a:extLst>
          </p:cNvPr>
          <p:cNvSpPr>
            <a:spLocks noGrp="1"/>
          </p:cNvSpPr>
          <p:nvPr>
            <p:ph idx="1"/>
          </p:nvPr>
        </p:nvSpPr>
        <p:spPr>
          <a:xfrm>
            <a:off x="789508" y="638267"/>
            <a:ext cx="10353762" cy="5789166"/>
          </a:xfrm>
        </p:spPr>
        <p:txBody>
          <a:bodyPr/>
          <a:lstStyle/>
          <a:p>
            <a:r>
              <a:rPr lang="en-US" sz="2800" dirty="0" err="1">
                <a:solidFill>
                  <a:schemeClr val="tx1"/>
                </a:solidFill>
              </a:rPr>
              <a:t>Minkowski</a:t>
            </a:r>
            <a:r>
              <a:rPr lang="en-US" sz="2800" dirty="0">
                <a:solidFill>
                  <a:schemeClr val="tx1"/>
                </a:solidFill>
              </a:rPr>
              <a:t> Distance </a:t>
            </a:r>
            <a:r>
              <a:rPr lang="en-US" dirty="0"/>
              <a:t>: </a:t>
            </a:r>
            <a:r>
              <a:rPr lang="en-US" b="0" i="0" dirty="0">
                <a:solidFill>
                  <a:schemeClr val="tx1"/>
                </a:solidFill>
                <a:effectLst/>
              </a:rPr>
              <a:t>This distance measure is the generalized form of Euclidean and Manhattan distance metrics. The parameter, p, in the formula below, allows for the creation of other distance metrics. Euclidean distance is represented by this formula when p is equal to two, and Manhattan distance is denoted with p equal to one</a:t>
            </a:r>
            <a:r>
              <a:rPr lang="en-US" b="0" i="0" dirty="0">
                <a:solidFill>
                  <a:srgbClr val="161616"/>
                </a:solidFill>
                <a:effectLst/>
                <a:latin typeface="IBM Plex Sans" panose="020B0503050203000203" pitchFamily="34" charset="0"/>
              </a:rPr>
              <a:t>.</a:t>
            </a:r>
            <a:r>
              <a:rPr lang="en-US" dirty="0"/>
              <a:t>.</a:t>
            </a:r>
          </a:p>
          <a:p>
            <a:endParaRPr lang="en-US" dirty="0"/>
          </a:p>
          <a:p>
            <a:endParaRPr lang="en-US" dirty="0"/>
          </a:p>
          <a:p>
            <a:pPr marL="36900" indent="0">
              <a:buNone/>
            </a:pPr>
            <a:endParaRPr lang="en-US" dirty="0"/>
          </a:p>
          <a:p>
            <a:endParaRPr lang="en-US" dirty="0"/>
          </a:p>
          <a:p>
            <a:endParaRPr lang="en-US" dirty="0"/>
          </a:p>
        </p:txBody>
      </p:sp>
      <p:pic>
        <p:nvPicPr>
          <p:cNvPr id="5" name="Picture 4">
            <a:extLst>
              <a:ext uri="{FF2B5EF4-FFF2-40B4-BE49-F238E27FC236}">
                <a16:creationId xmlns="" xmlns:a16="http://schemas.microsoft.com/office/drawing/2014/main" id="{73B4E8AA-E040-4844-8031-7146DE0741BB}"/>
              </a:ext>
            </a:extLst>
          </p:cNvPr>
          <p:cNvPicPr>
            <a:picLocks noChangeAspect="1"/>
          </p:cNvPicPr>
          <p:nvPr/>
        </p:nvPicPr>
        <p:blipFill>
          <a:blip r:embed="rId2"/>
          <a:stretch>
            <a:fillRect/>
          </a:stretch>
        </p:blipFill>
        <p:spPr>
          <a:xfrm>
            <a:off x="2371504" y="2775194"/>
            <a:ext cx="6426267" cy="3652239"/>
          </a:xfrm>
          <a:prstGeom prst="rect">
            <a:avLst/>
          </a:prstGeom>
        </p:spPr>
      </p:pic>
    </p:spTree>
    <p:extLst>
      <p:ext uri="{BB962C8B-B14F-4D97-AF65-F5344CB8AC3E}">
        <p14:creationId xmlns:p14="http://schemas.microsoft.com/office/powerpoint/2010/main" val="33477601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{EC39C72E-1E58-44C5-AA6B-F95F06C2749F}tf55705232_win32</Template>
  <TotalTime>2410</TotalTime>
  <Words>575</Words>
  <Application>Microsoft Office PowerPoint</Application>
  <PresentationFormat>Widescreen</PresentationFormat>
  <Paragraphs>98</Paragraphs>
  <Slides>28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Arial Rounded MT Bold</vt:lpstr>
      <vt:lpstr>Calibri</vt:lpstr>
      <vt:lpstr>Cambria Math</vt:lpstr>
      <vt:lpstr>Goudy Old Style</vt:lpstr>
      <vt:lpstr>IBM Plex Sans</vt:lpstr>
      <vt:lpstr>Söhne</vt:lpstr>
      <vt:lpstr>source-serif-pro</vt:lpstr>
      <vt:lpstr>Trebuchet MS</vt:lpstr>
      <vt:lpstr>Wingdings</vt:lpstr>
      <vt:lpstr>Wingdings 2</vt:lpstr>
      <vt:lpstr>SlateVTI</vt:lpstr>
      <vt:lpstr>KNN(K–Nearest Neighbors)</vt:lpstr>
      <vt:lpstr>Topics</vt:lpstr>
      <vt:lpstr>What is KNN ?</vt:lpstr>
      <vt:lpstr>What K Represent ?</vt:lpstr>
      <vt:lpstr>Discussion</vt:lpstr>
      <vt:lpstr>Choosing the value of k :</vt:lpstr>
      <vt:lpstr>So What is Similarity Measure ?</vt:lpstr>
      <vt:lpstr>Determine the method of measure (Metrics)</vt:lpstr>
      <vt:lpstr>PowerPoint Presentation</vt:lpstr>
      <vt:lpstr>How it is Work ?</vt:lpstr>
      <vt:lpstr>PowerPoint Presentation</vt:lpstr>
      <vt:lpstr>PowerPoint Presentation</vt:lpstr>
      <vt:lpstr>Implementation of KNN</vt:lpstr>
      <vt:lpstr>WorkShop</vt:lpstr>
      <vt:lpstr>Logistic Regression</vt:lpstr>
      <vt:lpstr>Topics</vt:lpstr>
      <vt:lpstr>Gradient Descent Recap</vt:lpstr>
      <vt:lpstr>Gradient Descent Recap</vt:lpstr>
      <vt:lpstr>Gradient Descent Recap</vt:lpstr>
      <vt:lpstr>Gradient Descent Recap</vt:lpstr>
      <vt:lpstr>Gradient Descent Recap</vt:lpstr>
      <vt:lpstr>logistic regression</vt:lpstr>
      <vt:lpstr>logistic regression</vt:lpstr>
      <vt:lpstr>logistic regression</vt:lpstr>
      <vt:lpstr>PowerPoint Presentation</vt:lpstr>
      <vt:lpstr>logistic regression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KNN(K – Nearest Neighbors)</dc:title>
  <dc:creator>lenovo</dc:creator>
  <cp:lastModifiedBy>es-MarwanMagdy2025</cp:lastModifiedBy>
  <cp:revision>94</cp:revision>
  <dcterms:created xsi:type="dcterms:W3CDTF">2023-03-09T13:14:03Z</dcterms:created>
  <dcterms:modified xsi:type="dcterms:W3CDTF">2023-03-11T17:51:11Z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